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7"/>
  </p:sldMasterIdLst>
  <p:notesMasterIdLst>
    <p:notesMasterId r:id="rId15"/>
  </p:notesMasterIdLst>
  <p:sldIdLst>
    <p:sldId id="256" r:id="rId8"/>
    <p:sldId id="257" r:id="rId9"/>
    <p:sldId id="269" r:id="rId10"/>
    <p:sldId id="273" r:id="rId11"/>
    <p:sldId id="266" r:id="rId12"/>
    <p:sldId id="275" r:id="rId13"/>
    <p:sldId id="267"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8C1F"/>
    <a:srgbClr val="444691"/>
    <a:srgbClr val="F14B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66" d="100"/>
          <a:sy n="66" d="100"/>
        </p:scale>
        <p:origin x="64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AE01C9-8115-48FB-A13B-976CDF2832A1}" type="datetimeFigureOut">
              <a:rPr lang="tr-TR" smtClean="0"/>
              <a:t>17.09.2024</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C50A9E-6749-4890-9156-F6037B3705B5}" type="slidenum">
              <a:rPr lang="tr-TR" smtClean="0"/>
              <a:t>‹#›</a:t>
            </a:fld>
            <a:endParaRPr lang="tr-TR"/>
          </a:p>
        </p:txBody>
      </p:sp>
    </p:spTree>
    <p:extLst>
      <p:ext uri="{BB962C8B-B14F-4D97-AF65-F5344CB8AC3E}">
        <p14:creationId xmlns:p14="http://schemas.microsoft.com/office/powerpoint/2010/main" val="2058138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59871B22-8F7D-4A63-A344-022A337BA543}" type="datetimeFigureOut">
              <a:rPr lang="tr-TR" smtClean="0"/>
              <a:t>17.09.2024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286611A-440A-4BBA-A3B8-5953A9C7967E}" type="slidenum">
              <a:rPr lang="tr-TR" smtClean="0"/>
              <a:t>‹#›</a:t>
            </a:fld>
            <a:endParaRPr lang="tr-TR"/>
          </a:p>
        </p:txBody>
      </p:sp>
    </p:spTree>
    <p:extLst>
      <p:ext uri="{BB962C8B-B14F-4D97-AF65-F5344CB8AC3E}">
        <p14:creationId xmlns:p14="http://schemas.microsoft.com/office/powerpoint/2010/main" val="2714282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9871B22-8F7D-4A63-A344-022A337BA543}" type="datetimeFigureOut">
              <a:rPr lang="tr-TR" smtClean="0"/>
              <a:t>17.09.2024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286611A-440A-4BBA-A3B8-5953A9C7967E}" type="slidenum">
              <a:rPr lang="tr-TR" smtClean="0"/>
              <a:t>‹#›</a:t>
            </a:fld>
            <a:endParaRPr lang="tr-TR"/>
          </a:p>
        </p:txBody>
      </p:sp>
    </p:spTree>
    <p:extLst>
      <p:ext uri="{BB962C8B-B14F-4D97-AF65-F5344CB8AC3E}">
        <p14:creationId xmlns:p14="http://schemas.microsoft.com/office/powerpoint/2010/main" val="4265322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9871B22-8F7D-4A63-A344-022A337BA543}" type="datetimeFigureOut">
              <a:rPr lang="tr-TR" smtClean="0"/>
              <a:t>17.09.2024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286611A-440A-4BBA-A3B8-5953A9C7967E}" type="slidenum">
              <a:rPr lang="tr-TR" smtClean="0"/>
              <a:t>‹#›</a:t>
            </a:fld>
            <a:endParaRPr lang="tr-TR"/>
          </a:p>
        </p:txBody>
      </p:sp>
    </p:spTree>
    <p:extLst>
      <p:ext uri="{BB962C8B-B14F-4D97-AF65-F5344CB8AC3E}">
        <p14:creationId xmlns:p14="http://schemas.microsoft.com/office/powerpoint/2010/main" val="2722256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9871B22-8F7D-4A63-A344-022A337BA543}" type="datetimeFigureOut">
              <a:rPr lang="tr-TR" smtClean="0"/>
              <a:t>17.09.2024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286611A-440A-4BBA-A3B8-5953A9C7967E}" type="slidenum">
              <a:rPr lang="tr-TR" smtClean="0"/>
              <a:t>‹#›</a:t>
            </a:fld>
            <a:endParaRPr lang="tr-TR"/>
          </a:p>
        </p:txBody>
      </p:sp>
    </p:spTree>
    <p:extLst>
      <p:ext uri="{BB962C8B-B14F-4D97-AF65-F5344CB8AC3E}">
        <p14:creationId xmlns:p14="http://schemas.microsoft.com/office/powerpoint/2010/main" val="209661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59871B22-8F7D-4A63-A344-022A337BA543}" type="datetimeFigureOut">
              <a:rPr lang="tr-TR" smtClean="0"/>
              <a:t>17.09.2024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286611A-440A-4BBA-A3B8-5953A9C7967E}" type="slidenum">
              <a:rPr lang="tr-TR" smtClean="0"/>
              <a:t>‹#›</a:t>
            </a:fld>
            <a:endParaRPr lang="tr-TR"/>
          </a:p>
        </p:txBody>
      </p:sp>
    </p:spTree>
    <p:extLst>
      <p:ext uri="{BB962C8B-B14F-4D97-AF65-F5344CB8AC3E}">
        <p14:creationId xmlns:p14="http://schemas.microsoft.com/office/powerpoint/2010/main" val="4036272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9871B22-8F7D-4A63-A344-022A337BA543}" type="datetimeFigureOut">
              <a:rPr lang="tr-TR" smtClean="0"/>
              <a:t>17.09.2024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286611A-440A-4BBA-A3B8-5953A9C7967E}" type="slidenum">
              <a:rPr lang="tr-TR" smtClean="0"/>
              <a:t>‹#›</a:t>
            </a:fld>
            <a:endParaRPr lang="tr-TR"/>
          </a:p>
        </p:txBody>
      </p:sp>
    </p:spTree>
    <p:extLst>
      <p:ext uri="{BB962C8B-B14F-4D97-AF65-F5344CB8AC3E}">
        <p14:creationId xmlns:p14="http://schemas.microsoft.com/office/powerpoint/2010/main" val="697399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9871B22-8F7D-4A63-A344-022A337BA543}" type="datetimeFigureOut">
              <a:rPr lang="tr-TR" smtClean="0"/>
              <a:t>17.09.2024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286611A-440A-4BBA-A3B8-5953A9C7967E}" type="slidenum">
              <a:rPr lang="tr-TR" smtClean="0"/>
              <a:t>‹#›</a:t>
            </a:fld>
            <a:endParaRPr lang="tr-TR"/>
          </a:p>
        </p:txBody>
      </p:sp>
    </p:spTree>
    <p:extLst>
      <p:ext uri="{BB962C8B-B14F-4D97-AF65-F5344CB8AC3E}">
        <p14:creationId xmlns:p14="http://schemas.microsoft.com/office/powerpoint/2010/main" val="301415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59871B22-8F7D-4A63-A344-022A337BA543}" type="datetimeFigureOut">
              <a:rPr lang="tr-TR" smtClean="0"/>
              <a:t>17.09.2024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286611A-440A-4BBA-A3B8-5953A9C7967E}" type="slidenum">
              <a:rPr lang="tr-TR" smtClean="0"/>
              <a:t>‹#›</a:t>
            </a:fld>
            <a:endParaRPr lang="tr-TR"/>
          </a:p>
        </p:txBody>
      </p:sp>
    </p:spTree>
    <p:extLst>
      <p:ext uri="{BB962C8B-B14F-4D97-AF65-F5344CB8AC3E}">
        <p14:creationId xmlns:p14="http://schemas.microsoft.com/office/powerpoint/2010/main" val="921641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9871B22-8F7D-4A63-A344-022A337BA543}" type="datetimeFigureOut">
              <a:rPr lang="tr-TR" smtClean="0"/>
              <a:t>17.09.2024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286611A-440A-4BBA-A3B8-5953A9C7967E}" type="slidenum">
              <a:rPr lang="tr-TR" smtClean="0"/>
              <a:t>‹#›</a:t>
            </a:fld>
            <a:endParaRPr lang="tr-TR"/>
          </a:p>
        </p:txBody>
      </p:sp>
    </p:spTree>
    <p:extLst>
      <p:ext uri="{BB962C8B-B14F-4D97-AF65-F5344CB8AC3E}">
        <p14:creationId xmlns:p14="http://schemas.microsoft.com/office/powerpoint/2010/main" val="3749894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59871B22-8F7D-4A63-A344-022A337BA543}" type="datetimeFigureOut">
              <a:rPr lang="tr-TR" smtClean="0"/>
              <a:t>17.09.2024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286611A-440A-4BBA-A3B8-5953A9C7967E}" type="slidenum">
              <a:rPr lang="tr-TR" smtClean="0"/>
              <a:t>‹#›</a:t>
            </a:fld>
            <a:endParaRPr lang="tr-TR"/>
          </a:p>
        </p:txBody>
      </p:sp>
    </p:spTree>
    <p:extLst>
      <p:ext uri="{BB962C8B-B14F-4D97-AF65-F5344CB8AC3E}">
        <p14:creationId xmlns:p14="http://schemas.microsoft.com/office/powerpoint/2010/main" val="4246650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59871B22-8F7D-4A63-A344-022A337BA543}" type="datetimeFigureOut">
              <a:rPr lang="tr-TR" smtClean="0"/>
              <a:t>17.09.2024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286611A-440A-4BBA-A3B8-5953A9C7967E}" type="slidenum">
              <a:rPr lang="tr-TR" smtClean="0"/>
              <a:t>‹#›</a:t>
            </a:fld>
            <a:endParaRPr lang="tr-TR"/>
          </a:p>
        </p:txBody>
      </p:sp>
    </p:spTree>
    <p:extLst>
      <p:ext uri="{BB962C8B-B14F-4D97-AF65-F5344CB8AC3E}">
        <p14:creationId xmlns:p14="http://schemas.microsoft.com/office/powerpoint/2010/main" val="1755858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871B22-8F7D-4A63-A344-022A337BA543}" type="datetimeFigureOut">
              <a:rPr lang="tr-TR" smtClean="0"/>
              <a:t>17.09.2024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86611A-440A-4BBA-A3B8-5953A9C7967E}" type="slidenum">
              <a:rPr lang="tr-TR" smtClean="0"/>
              <a:t>‹#›</a:t>
            </a:fld>
            <a:endParaRPr lang="tr-TR"/>
          </a:p>
        </p:txBody>
      </p:sp>
      <p:sp>
        <p:nvSpPr>
          <p:cNvPr id="8" name="TextBox 7">
            <a:extLst>
              <a:ext uri="{FF2B5EF4-FFF2-40B4-BE49-F238E27FC236}">
                <a16:creationId xmlns:a16="http://schemas.microsoft.com/office/drawing/2014/main" id="{7506D117-7F7B-5279-5B63-3C2205E82588}"/>
              </a:ext>
            </a:extLst>
          </p:cNvPr>
          <p:cNvSpPr txBox="1"/>
          <p:nvPr userDrawn="1">
            <p:extLst>
              <p:ext uri="{1162E1C5-73C7-4A58-AE30-91384D911F3F}">
                <p184:classification xmlns:p184="http://schemas.microsoft.com/office/powerpoint/2018/4/main" val="ftr"/>
              </p:ext>
            </p:extLst>
          </p:nvPr>
        </p:nvSpPr>
        <p:spPr>
          <a:xfrm>
            <a:off x="5237163" y="6642100"/>
            <a:ext cx="1746250" cy="152400"/>
          </a:xfrm>
          <a:prstGeom prst="rect">
            <a:avLst/>
          </a:prstGeom>
        </p:spPr>
        <p:txBody>
          <a:bodyPr horzOverflow="overflow" lIns="0" tIns="0" rIns="0" bIns="0">
            <a:spAutoFit/>
          </a:bodyPr>
          <a:lstStyle/>
          <a:p>
            <a:pPr algn="l"/>
            <a:r>
              <a:rPr lang="en-US" sz="1000">
                <a:solidFill>
                  <a:srgbClr val="0000FF"/>
                </a:solidFill>
                <a:latin typeface="Calibri" panose="020F0502020204030204" pitchFamily="34" charset="0"/>
                <a:ea typeface="Calibri" panose="020F0502020204030204" pitchFamily="34" charset="0"/>
                <a:cs typeface="Calibri" panose="020F0502020204030204" pitchFamily="34" charset="0"/>
              </a:rPr>
              <a:t>Restricted Use - À usage restreint</a:t>
            </a:r>
          </a:p>
        </p:txBody>
      </p:sp>
    </p:spTree>
    <p:extLst>
      <p:ext uri="{BB962C8B-B14F-4D97-AF65-F5344CB8AC3E}">
        <p14:creationId xmlns:p14="http://schemas.microsoft.com/office/powerpoint/2010/main" val="1364294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9.gif"/><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5"/>
          <p:cNvSpPr txBox="1"/>
          <p:nvPr/>
        </p:nvSpPr>
        <p:spPr>
          <a:xfrm>
            <a:off x="0" y="3647702"/>
            <a:ext cx="12192000" cy="1185771"/>
          </a:xfrm>
          <a:prstGeom prst="rect">
            <a:avLst/>
          </a:prstGeom>
          <a:noFill/>
        </p:spPr>
        <p:txBody>
          <a:bodyPr wrap="square" lIns="0" tIns="0" rIns="0" bIns="0" rtlCol="0">
            <a:noAutofit/>
          </a:bodyPr>
          <a:lstStyle/>
          <a:p>
            <a:pPr algn="ctr">
              <a:defRPr/>
            </a:pPr>
            <a:r>
              <a:rPr lang="en-US" sz="2800" b="1" dirty="0">
                <a:solidFill>
                  <a:schemeClr val="bg1"/>
                </a:solidFill>
              </a:rPr>
              <a:t>Insurance and Private Pension Regulation and Supervision Authority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600" b="1" i="0" u="none" strike="noStrike" kern="1200" cap="none" spc="0" normalizeH="0" noProof="0" dirty="0">
              <a:ln>
                <a:noFill/>
              </a:ln>
              <a:solidFill>
                <a:schemeClr val="bg1"/>
              </a:solidFill>
              <a:effectLst/>
              <a:uLnTx/>
              <a:uFillTx/>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2800" dirty="0">
                <a:solidFill>
                  <a:schemeClr val="bg1"/>
                </a:solidFill>
              </a:rPr>
              <a:t>16/07/2024</a:t>
            </a:r>
            <a:endParaRPr kumimoji="0" lang="en-US" sz="2800" b="0" i="0" u="none" strike="noStrike" kern="1200" cap="none" spc="0" normalizeH="0" baseline="0" noProof="0" dirty="0">
              <a:ln>
                <a:noFill/>
              </a:ln>
              <a:solidFill>
                <a:schemeClr val="bg1"/>
              </a:solidFill>
              <a:effectLst/>
              <a:uLnTx/>
              <a:uFillTx/>
            </a:endParaRPr>
          </a:p>
        </p:txBody>
      </p:sp>
      <p:sp>
        <p:nvSpPr>
          <p:cNvPr id="5" name="TextBox 4"/>
          <p:cNvSpPr txBox="1"/>
          <p:nvPr/>
        </p:nvSpPr>
        <p:spPr>
          <a:xfrm>
            <a:off x="-140677" y="1853439"/>
            <a:ext cx="12192000" cy="1794263"/>
          </a:xfrm>
          <a:prstGeom prst="rect">
            <a:avLst/>
          </a:prstGeom>
          <a:noFill/>
          <a:ln>
            <a:noFill/>
          </a:ln>
        </p:spPr>
        <p:txBody>
          <a:bodyPr wrap="square" lIns="0" tIns="0" rIns="0" bIns="0" rtlCol="0">
            <a:normAutofit/>
          </a:bodyPr>
          <a:lstStyle/>
          <a:p>
            <a:pPr marL="0" marR="0" lvl="0" indent="0" algn="ctr" defTabSz="914400" rtl="0" eaLnBrk="1" fontAlgn="auto" latinLnBrk="0" hangingPunct="1">
              <a:lnSpc>
                <a:spcPts val="6500"/>
              </a:lnSpc>
              <a:spcBef>
                <a:spcPts val="0"/>
              </a:spcBef>
              <a:spcAft>
                <a:spcPts val="0"/>
              </a:spcAft>
              <a:buClrTx/>
              <a:buSzTx/>
              <a:buFontTx/>
              <a:buNone/>
              <a:tabLst/>
              <a:defRPr/>
            </a:pPr>
            <a:r>
              <a:rPr lang="tr-TR" sz="5400" b="1" i="1" dirty="0">
                <a:solidFill>
                  <a:schemeClr val="bg1"/>
                </a:solidFill>
                <a:ea typeface="Source Sans Pro ExtraLight" charset="0"/>
                <a:cs typeface="Source Sans Pro ExtraLight" charset="0"/>
              </a:rPr>
              <a:t>STATE MATCHING CONTRIBUTION IN TÜRKİYE</a:t>
            </a:r>
            <a:endParaRPr kumimoji="0" lang="tr-TR" sz="5400" b="1" i="1" u="none" strike="noStrike" kern="1200" cap="none" spc="0" normalizeH="0" baseline="0" noProof="0" dirty="0">
              <a:ln>
                <a:noFill/>
              </a:ln>
              <a:solidFill>
                <a:schemeClr val="bg1"/>
              </a:solidFill>
              <a:effectLst/>
              <a:uLnTx/>
              <a:uFillTx/>
              <a:ea typeface="Source Sans Pro ExtraLight" charset="0"/>
              <a:cs typeface="Source Sans Pro ExtraLight" charset="0"/>
            </a:endParaRPr>
          </a:p>
        </p:txBody>
      </p:sp>
    </p:spTree>
    <p:extLst>
      <p:ext uri="{BB962C8B-B14F-4D97-AF65-F5344CB8AC3E}">
        <p14:creationId xmlns:p14="http://schemas.microsoft.com/office/powerpoint/2010/main" val="3527881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68941"/>
            <a:ext cx="10134600" cy="606425"/>
          </a:xfrm>
        </p:spPr>
        <p:txBody>
          <a:bodyPr>
            <a:normAutofit/>
          </a:bodyPr>
          <a:lstStyle/>
          <a:p>
            <a:r>
              <a:rPr lang="en-US" sz="2400" b="1" dirty="0">
                <a:solidFill>
                  <a:srgbClr val="444691"/>
                </a:solidFill>
                <a:latin typeface="+mn-lt"/>
              </a:rPr>
              <a:t>Milestones of State Matching Contribution </a:t>
            </a:r>
          </a:p>
        </p:txBody>
      </p:sp>
      <p:pic>
        <p:nvPicPr>
          <p:cNvPr id="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3854" y="268941"/>
            <a:ext cx="816405" cy="807384"/>
          </a:xfrm>
          <a:prstGeom prst="rect">
            <a:avLst/>
          </a:prstGeom>
        </p:spPr>
      </p:pic>
      <p:grpSp>
        <p:nvGrpSpPr>
          <p:cNvPr id="44" name="Grup 43"/>
          <p:cNvGrpSpPr/>
          <p:nvPr/>
        </p:nvGrpSpPr>
        <p:grpSpPr>
          <a:xfrm>
            <a:off x="2284429" y="1851724"/>
            <a:ext cx="7623143" cy="3154553"/>
            <a:chOff x="1587532" y="2331710"/>
            <a:chExt cx="2693800" cy="2318100"/>
          </a:xfrm>
        </p:grpSpPr>
        <p:grpSp>
          <p:nvGrpSpPr>
            <p:cNvPr id="32" name="Google Shape;199;p17"/>
            <p:cNvGrpSpPr/>
            <p:nvPr/>
          </p:nvGrpSpPr>
          <p:grpSpPr>
            <a:xfrm>
              <a:off x="1587532" y="2331710"/>
              <a:ext cx="1309250" cy="2318100"/>
              <a:chOff x="457200" y="1839475"/>
              <a:chExt cx="1309250" cy="2318100"/>
            </a:xfrm>
          </p:grpSpPr>
          <p:sp>
            <p:nvSpPr>
              <p:cNvPr id="33" name="Google Shape;200;p17"/>
              <p:cNvSpPr/>
              <p:nvPr/>
            </p:nvSpPr>
            <p:spPr>
              <a:xfrm rot="5400000">
                <a:off x="-47200" y="2343925"/>
                <a:ext cx="2318100" cy="1309200"/>
              </a:xfrm>
              <a:prstGeom prst="round2DiagRect">
                <a:avLst>
                  <a:gd name="adj1" fmla="val 34930"/>
                  <a:gd name="adj2" fmla="val 0"/>
                </a:avLst>
              </a:prstGeom>
              <a:solidFill>
                <a:srgbClr val="76DBAB"/>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4" name="Google Shape;201;p17"/>
              <p:cNvSpPr txBox="1"/>
              <p:nvPr/>
            </p:nvSpPr>
            <p:spPr>
              <a:xfrm>
                <a:off x="457200" y="3142325"/>
                <a:ext cx="1309200" cy="695700"/>
              </a:xfrm>
              <a:prstGeom prst="rect">
                <a:avLst/>
              </a:prstGeom>
              <a:noFill/>
              <a:ln>
                <a:noFill/>
              </a:ln>
            </p:spPr>
            <p:txBody>
              <a:bodyPr spcFirstLastPara="1" wrap="square" lIns="91425" tIns="91425" rIns="91425" bIns="91425" anchor="t" anchorCtr="0">
                <a:noAutofit/>
              </a:bodyPr>
              <a:lstStyle/>
              <a:p>
                <a:pPr lvl="0" algn="ctr">
                  <a:spcAft>
                    <a:spcPts val="1600"/>
                  </a:spcAft>
                  <a:buClr>
                    <a:srgbClr val="000000"/>
                  </a:buClr>
                </a:pPr>
                <a:r>
                  <a:rPr lang="en-US" sz="1200" kern="0" dirty="0">
                    <a:solidFill>
                      <a:srgbClr val="FFFFFF"/>
                    </a:solidFill>
                    <a:latin typeface="Roboto"/>
                    <a:ea typeface="Roboto"/>
                    <a:cs typeface="Roboto"/>
                    <a:sym typeface="Roboto"/>
                  </a:rPr>
                  <a:t>Replacement of the tax deduction subsidy with the State Matching Contributions</a:t>
                </a:r>
              </a:p>
            </p:txBody>
          </p:sp>
          <p:sp>
            <p:nvSpPr>
              <p:cNvPr id="35" name="Google Shape;202;p17"/>
              <p:cNvSpPr txBox="1"/>
              <p:nvPr/>
            </p:nvSpPr>
            <p:spPr>
              <a:xfrm>
                <a:off x="457200" y="2831000"/>
                <a:ext cx="1309200" cy="457800"/>
              </a:xfrm>
              <a:prstGeom prst="rect">
                <a:avLst/>
              </a:prstGeom>
              <a:noFill/>
              <a:ln>
                <a:noFill/>
              </a:ln>
            </p:spPr>
            <p:txBody>
              <a:bodyPr spcFirstLastPara="1" wrap="square" lIns="91425" tIns="91425" rIns="91425" bIns="91425" anchor="t" anchorCtr="0">
                <a:noAutofit/>
              </a:bodyPr>
              <a:lstStyle/>
              <a:p>
                <a:pPr marL="0" marR="0" lvl="0" indent="0" algn="ctr" defTabSz="914400" eaLnBrk="1" fontAlgn="auto" latinLnBrk="0" hangingPunct="1">
                  <a:lnSpc>
                    <a:spcPct val="115000"/>
                  </a:lnSpc>
                  <a:spcBef>
                    <a:spcPts val="0"/>
                  </a:spcBef>
                  <a:spcAft>
                    <a:spcPts val="1600"/>
                  </a:spcAft>
                  <a:buClr>
                    <a:srgbClr val="000000"/>
                  </a:buClr>
                  <a:buSzTx/>
                  <a:buFont typeface="Arial"/>
                  <a:buNone/>
                  <a:tabLst/>
                  <a:defRPr/>
                </a:pPr>
                <a:r>
                  <a:rPr lang="tr-TR" sz="1400" b="1" kern="0" dirty="0">
                    <a:solidFill>
                      <a:srgbClr val="FFFFFF"/>
                    </a:solidFill>
                    <a:latin typeface="Fira Sans Extra Condensed"/>
                    <a:ea typeface="Fira Sans Extra Condensed"/>
                    <a:cs typeface="Fira Sans Extra Condensed"/>
                    <a:sym typeface="Fira Sans Extra Condensed"/>
                  </a:rPr>
                  <a:t>January</a:t>
                </a:r>
                <a:endParaRPr kumimoji="0" sz="1400" b="1" i="0" u="none" strike="noStrike" kern="0" cap="none" spc="0" normalizeH="0" baseline="0" noProof="0" dirty="0">
                  <a:ln>
                    <a:noFill/>
                  </a:ln>
                  <a:solidFill>
                    <a:srgbClr val="FFFFFF"/>
                  </a:solidFill>
                  <a:effectLst/>
                  <a:uLnTx/>
                  <a:uFillTx/>
                  <a:latin typeface="Fira Sans Extra Condensed"/>
                  <a:ea typeface="Fira Sans Extra Condensed"/>
                  <a:cs typeface="Fira Sans Extra Condensed"/>
                  <a:sym typeface="Fira Sans Extra Condensed"/>
                </a:endParaRPr>
              </a:p>
            </p:txBody>
          </p:sp>
          <p:sp>
            <p:nvSpPr>
              <p:cNvPr id="36" name="Google Shape;203;p17"/>
              <p:cNvSpPr/>
              <p:nvPr/>
            </p:nvSpPr>
            <p:spPr>
              <a:xfrm rot="5400000">
                <a:off x="793214" y="1984925"/>
                <a:ext cx="637200" cy="682800"/>
              </a:xfrm>
              <a:prstGeom prst="round2DiagRect">
                <a:avLst>
                  <a:gd name="adj1" fmla="val 34930"/>
                  <a:gd name="adj2" fmla="val 0"/>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7" name="Google Shape;204;p17"/>
              <p:cNvSpPr txBox="1"/>
              <p:nvPr/>
            </p:nvSpPr>
            <p:spPr>
              <a:xfrm>
                <a:off x="770435" y="2071525"/>
                <a:ext cx="682800" cy="528900"/>
              </a:xfrm>
              <a:prstGeom prst="rect">
                <a:avLst/>
              </a:prstGeom>
              <a:noFill/>
              <a:ln>
                <a:noFill/>
              </a:ln>
            </p:spPr>
            <p:txBody>
              <a:bodyPr spcFirstLastPara="1" wrap="square" lIns="91425" tIns="91425" rIns="91425" bIns="91425" anchor="t" anchorCtr="0">
                <a:noAutofit/>
              </a:bodyPr>
              <a:lstStyle/>
              <a:p>
                <a:pPr marL="0" marR="0" lvl="0" indent="0" algn="ctr" defTabSz="914400" eaLnBrk="1" fontAlgn="auto" latinLnBrk="0" hangingPunct="1">
                  <a:lnSpc>
                    <a:spcPct val="115000"/>
                  </a:lnSpc>
                  <a:spcBef>
                    <a:spcPts val="0"/>
                  </a:spcBef>
                  <a:spcAft>
                    <a:spcPts val="1600"/>
                  </a:spcAft>
                  <a:buClr>
                    <a:srgbClr val="000000"/>
                  </a:buClr>
                  <a:buSzTx/>
                  <a:buFont typeface="Arial"/>
                  <a:buNone/>
                  <a:tabLst/>
                  <a:defRPr/>
                </a:pPr>
                <a:r>
                  <a:rPr lang="tr-TR" sz="2400" b="1" kern="0" dirty="0">
                    <a:solidFill>
                      <a:srgbClr val="76DBAB"/>
                    </a:solidFill>
                    <a:latin typeface="Fira Sans Extra Condensed"/>
                    <a:ea typeface="Fira Sans Extra Condensed"/>
                    <a:cs typeface="Fira Sans Extra Condensed"/>
                    <a:sym typeface="Fira Sans Extra Condensed"/>
                  </a:rPr>
                  <a:t>2013</a:t>
                </a:r>
                <a:endParaRPr kumimoji="0" sz="2400" b="1" i="0" u="none" strike="noStrike" kern="0" cap="none" spc="0" normalizeH="0" baseline="0" noProof="0" dirty="0">
                  <a:ln>
                    <a:noFill/>
                  </a:ln>
                  <a:solidFill>
                    <a:srgbClr val="76DBAB"/>
                  </a:solidFill>
                  <a:effectLst/>
                  <a:uLnTx/>
                  <a:uFillTx/>
                  <a:latin typeface="Fira Sans Extra Condensed"/>
                  <a:ea typeface="Fira Sans Extra Condensed"/>
                  <a:cs typeface="Fira Sans Extra Condensed"/>
                  <a:sym typeface="Fira Sans Extra Condensed"/>
                </a:endParaRPr>
              </a:p>
            </p:txBody>
          </p:sp>
        </p:grpSp>
        <p:grpSp>
          <p:nvGrpSpPr>
            <p:cNvPr id="38" name="Google Shape;205;p17"/>
            <p:cNvGrpSpPr/>
            <p:nvPr/>
          </p:nvGrpSpPr>
          <p:grpSpPr>
            <a:xfrm>
              <a:off x="2972082" y="2331710"/>
              <a:ext cx="1309250" cy="2318100"/>
              <a:chOff x="1841750" y="1839475"/>
              <a:chExt cx="1309250" cy="2318100"/>
            </a:xfrm>
          </p:grpSpPr>
          <p:sp>
            <p:nvSpPr>
              <p:cNvPr id="39" name="Google Shape;206;p17"/>
              <p:cNvSpPr/>
              <p:nvPr/>
            </p:nvSpPr>
            <p:spPr>
              <a:xfrm rot="5400000">
                <a:off x="1337350" y="2343925"/>
                <a:ext cx="2318100" cy="1309200"/>
              </a:xfrm>
              <a:prstGeom prst="round2DiagRect">
                <a:avLst>
                  <a:gd name="adj1" fmla="val 34930"/>
                  <a:gd name="adj2" fmla="val 0"/>
                </a:avLst>
              </a:prstGeom>
              <a:solidFill>
                <a:srgbClr val="02809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0" name="Google Shape;207;p17"/>
              <p:cNvSpPr txBox="1"/>
              <p:nvPr/>
            </p:nvSpPr>
            <p:spPr>
              <a:xfrm>
                <a:off x="1841750" y="3142325"/>
                <a:ext cx="1309200" cy="695700"/>
              </a:xfrm>
              <a:prstGeom prst="rect">
                <a:avLst/>
              </a:prstGeom>
              <a:noFill/>
              <a:ln>
                <a:noFill/>
              </a:ln>
            </p:spPr>
            <p:txBody>
              <a:bodyPr spcFirstLastPara="1" wrap="square" lIns="91425" tIns="91425" rIns="91425" bIns="91425" anchor="t" anchorCtr="0">
                <a:noAutofit/>
              </a:bodyPr>
              <a:lstStyle/>
              <a:p>
                <a:pPr lvl="0" algn="ctr">
                  <a:spcAft>
                    <a:spcPts val="1600"/>
                  </a:spcAft>
                  <a:buClr>
                    <a:srgbClr val="000000"/>
                  </a:buClr>
                </a:pPr>
                <a:r>
                  <a:rPr lang="en-US" sz="1200" kern="0" dirty="0">
                    <a:solidFill>
                      <a:srgbClr val="FFFFFF"/>
                    </a:solidFill>
                    <a:latin typeface="Roboto"/>
                    <a:ea typeface="Roboto"/>
                    <a:cs typeface="Roboto"/>
                    <a:sym typeface="Roboto"/>
                  </a:rPr>
                  <a:t>The state contribution rate was increased from 25% to 30%. </a:t>
                </a:r>
              </a:p>
            </p:txBody>
          </p:sp>
          <p:sp>
            <p:nvSpPr>
              <p:cNvPr id="41" name="Google Shape;208;p17"/>
              <p:cNvSpPr txBox="1"/>
              <p:nvPr/>
            </p:nvSpPr>
            <p:spPr>
              <a:xfrm>
                <a:off x="1841750" y="2831000"/>
                <a:ext cx="1309200" cy="457800"/>
              </a:xfrm>
              <a:prstGeom prst="rect">
                <a:avLst/>
              </a:prstGeom>
              <a:noFill/>
              <a:ln>
                <a:noFill/>
              </a:ln>
            </p:spPr>
            <p:txBody>
              <a:bodyPr spcFirstLastPara="1" wrap="square" lIns="91425" tIns="91425" rIns="91425" bIns="91425" anchor="t" anchorCtr="0">
                <a:noAutofit/>
              </a:bodyPr>
              <a:lstStyle/>
              <a:p>
                <a:pPr marL="0" marR="0" lvl="0" indent="0" algn="ctr" defTabSz="914400" eaLnBrk="1" fontAlgn="auto" latinLnBrk="0" hangingPunct="1">
                  <a:lnSpc>
                    <a:spcPct val="115000"/>
                  </a:lnSpc>
                  <a:spcBef>
                    <a:spcPts val="0"/>
                  </a:spcBef>
                  <a:spcAft>
                    <a:spcPts val="1600"/>
                  </a:spcAft>
                  <a:buClr>
                    <a:srgbClr val="000000"/>
                  </a:buClr>
                  <a:buSzPts val="1100"/>
                  <a:buFont typeface="Arial"/>
                  <a:buNone/>
                  <a:tabLst/>
                  <a:defRPr/>
                </a:pPr>
                <a:r>
                  <a:rPr lang="tr-TR" sz="1400" b="1" kern="0" dirty="0">
                    <a:solidFill>
                      <a:srgbClr val="FFFFFF"/>
                    </a:solidFill>
                    <a:latin typeface="Fira Sans Extra Condensed"/>
                    <a:ea typeface="Fira Sans Extra Condensed"/>
                    <a:cs typeface="Fira Sans Extra Condensed"/>
                    <a:sym typeface="Fira Sans Extra Condensed"/>
                  </a:rPr>
                  <a:t>January</a:t>
                </a:r>
                <a:endParaRPr kumimoji="0" sz="1400" b="1" i="0" u="none" strike="noStrike" kern="0" cap="none" spc="0" normalizeH="0" baseline="0" noProof="0" dirty="0">
                  <a:ln>
                    <a:noFill/>
                  </a:ln>
                  <a:solidFill>
                    <a:srgbClr val="FFFFFF"/>
                  </a:solidFill>
                  <a:effectLst/>
                  <a:uLnTx/>
                  <a:uFillTx/>
                  <a:latin typeface="Fira Sans Extra Condensed"/>
                  <a:ea typeface="Fira Sans Extra Condensed"/>
                  <a:cs typeface="Fira Sans Extra Condensed"/>
                  <a:sym typeface="Fira Sans Extra Condensed"/>
                </a:endParaRPr>
              </a:p>
            </p:txBody>
          </p:sp>
          <p:sp>
            <p:nvSpPr>
              <p:cNvPr id="42" name="Google Shape;209;p17"/>
              <p:cNvSpPr/>
              <p:nvPr/>
            </p:nvSpPr>
            <p:spPr>
              <a:xfrm rot="5400000">
                <a:off x="2177764" y="1984925"/>
                <a:ext cx="637200" cy="682800"/>
              </a:xfrm>
              <a:prstGeom prst="round2DiagRect">
                <a:avLst>
                  <a:gd name="adj1" fmla="val 34930"/>
                  <a:gd name="adj2" fmla="val 0"/>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3" name="Google Shape;210;p17"/>
              <p:cNvSpPr txBox="1"/>
              <p:nvPr/>
            </p:nvSpPr>
            <p:spPr>
              <a:xfrm>
                <a:off x="2154985" y="2071525"/>
                <a:ext cx="682800" cy="528900"/>
              </a:xfrm>
              <a:prstGeom prst="rect">
                <a:avLst/>
              </a:prstGeom>
              <a:noFill/>
              <a:ln>
                <a:noFill/>
              </a:ln>
            </p:spPr>
            <p:txBody>
              <a:bodyPr spcFirstLastPara="1" wrap="square" lIns="91425" tIns="91425" rIns="91425" bIns="91425" anchor="t" anchorCtr="0">
                <a:noAutofit/>
              </a:bodyPr>
              <a:lstStyle/>
              <a:p>
                <a:pPr marL="0" marR="0" lvl="0" indent="0" algn="ctr" defTabSz="914400" eaLnBrk="1" fontAlgn="auto" latinLnBrk="0" hangingPunct="1">
                  <a:lnSpc>
                    <a:spcPct val="115000"/>
                  </a:lnSpc>
                  <a:spcBef>
                    <a:spcPts val="0"/>
                  </a:spcBef>
                  <a:spcAft>
                    <a:spcPts val="1600"/>
                  </a:spcAft>
                  <a:buClr>
                    <a:srgbClr val="000000"/>
                  </a:buClr>
                  <a:buSzTx/>
                  <a:buFont typeface="Arial"/>
                  <a:buNone/>
                  <a:tabLst/>
                  <a:defRPr/>
                </a:pPr>
                <a:r>
                  <a:rPr lang="tr-TR" sz="2400" b="1" kern="0" dirty="0">
                    <a:solidFill>
                      <a:srgbClr val="028090"/>
                    </a:solidFill>
                    <a:latin typeface="Fira Sans Extra Condensed"/>
                    <a:ea typeface="Fira Sans Extra Condensed"/>
                    <a:cs typeface="Fira Sans Extra Condensed"/>
                    <a:sym typeface="Fira Sans Extra Condensed"/>
                  </a:rPr>
                  <a:t>2022</a:t>
                </a:r>
                <a:endParaRPr kumimoji="0" sz="2400" b="1" i="0" u="none" strike="noStrike" kern="0" cap="none" spc="0" normalizeH="0" baseline="0" noProof="0" dirty="0">
                  <a:ln>
                    <a:noFill/>
                  </a:ln>
                  <a:solidFill>
                    <a:srgbClr val="028090"/>
                  </a:solidFill>
                  <a:effectLst/>
                  <a:uLnTx/>
                  <a:uFillTx/>
                  <a:latin typeface="Fira Sans Extra Condensed"/>
                  <a:ea typeface="Fira Sans Extra Condensed"/>
                  <a:cs typeface="Fira Sans Extra Condensed"/>
                  <a:sym typeface="Fira Sans Extra Condensed"/>
                </a:endParaRPr>
              </a:p>
            </p:txBody>
          </p:sp>
        </p:grpSp>
      </p:grpSp>
    </p:spTree>
    <p:extLst>
      <p:ext uri="{BB962C8B-B14F-4D97-AF65-F5344CB8AC3E}">
        <p14:creationId xmlns:p14="http://schemas.microsoft.com/office/powerpoint/2010/main" val="2527836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68941"/>
            <a:ext cx="10134600" cy="606425"/>
          </a:xfrm>
        </p:spPr>
        <p:txBody>
          <a:bodyPr vert="horz" lIns="91440" tIns="45720" rIns="91440" bIns="45720" rtlCol="0" anchor="ctr">
            <a:normAutofit/>
          </a:bodyPr>
          <a:lstStyle/>
          <a:p>
            <a:r>
              <a:rPr lang="en-GB" sz="2400" b="1" dirty="0">
                <a:solidFill>
                  <a:srgbClr val="444691"/>
                </a:solidFill>
                <a:latin typeface="+mn-lt"/>
              </a:rPr>
              <a:t>State Contribution </a:t>
            </a:r>
            <a:endParaRPr lang="tr-TR" sz="2400" b="1" dirty="0">
              <a:solidFill>
                <a:srgbClr val="444691"/>
              </a:solidFill>
              <a:latin typeface="+mn-lt"/>
            </a:endParaRPr>
          </a:p>
        </p:txBody>
      </p:sp>
      <p:pic>
        <p:nvPicPr>
          <p:cNvPr id="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3854" y="268941"/>
            <a:ext cx="816405" cy="807384"/>
          </a:xfrm>
          <a:prstGeom prst="rect">
            <a:avLst/>
          </a:prstGeom>
        </p:spPr>
      </p:pic>
      <p:grpSp>
        <p:nvGrpSpPr>
          <p:cNvPr id="151" name="Grup 150"/>
          <p:cNvGrpSpPr/>
          <p:nvPr/>
        </p:nvGrpSpPr>
        <p:grpSpPr>
          <a:xfrm>
            <a:off x="568321" y="1066800"/>
            <a:ext cx="10953735" cy="5606847"/>
            <a:chOff x="609615" y="2079828"/>
            <a:chExt cx="6552829" cy="4229585"/>
          </a:xfrm>
        </p:grpSpPr>
        <p:grpSp>
          <p:nvGrpSpPr>
            <p:cNvPr id="91" name="Google Shape;701;p26"/>
            <p:cNvGrpSpPr/>
            <p:nvPr/>
          </p:nvGrpSpPr>
          <p:grpSpPr>
            <a:xfrm>
              <a:off x="2826529" y="2283029"/>
              <a:ext cx="2119001" cy="3823184"/>
              <a:chOff x="2119896" y="1712272"/>
              <a:chExt cx="1589251" cy="2867388"/>
            </a:xfrm>
          </p:grpSpPr>
          <p:sp>
            <p:nvSpPr>
              <p:cNvPr id="92" name="Google Shape;702;p26"/>
              <p:cNvSpPr/>
              <p:nvPr/>
            </p:nvSpPr>
            <p:spPr>
              <a:xfrm>
                <a:off x="2119906" y="2349943"/>
                <a:ext cx="163305" cy="185025"/>
              </a:xfrm>
              <a:custGeom>
                <a:avLst/>
                <a:gdLst/>
                <a:ahLst/>
                <a:cxnLst/>
                <a:rect l="l" t="t" r="r" b="b"/>
                <a:pathLst>
                  <a:path w="5727" h="6263" extrusionOk="0">
                    <a:moveTo>
                      <a:pt x="5394" y="0"/>
                    </a:moveTo>
                    <a:lnTo>
                      <a:pt x="0" y="834"/>
                    </a:lnTo>
                    <a:lnTo>
                      <a:pt x="5727" y="6263"/>
                    </a:lnTo>
                    <a:lnTo>
                      <a:pt x="5727" y="6263"/>
                    </a:lnTo>
                    <a:lnTo>
                      <a:pt x="5394" y="0"/>
                    </a:lnTo>
                    <a:close/>
                  </a:path>
                </a:pathLst>
              </a:custGeom>
              <a:solidFill>
                <a:srgbClr val="02C39A"/>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3" name="Google Shape;703;p26"/>
              <p:cNvSpPr/>
              <p:nvPr/>
            </p:nvSpPr>
            <p:spPr>
              <a:xfrm>
                <a:off x="2461395" y="4410066"/>
                <a:ext cx="173856" cy="169574"/>
              </a:xfrm>
              <a:custGeom>
                <a:avLst/>
                <a:gdLst/>
                <a:ahLst/>
                <a:cxnLst/>
                <a:rect l="l" t="t" r="r" b="b"/>
                <a:pathLst>
                  <a:path w="6097" h="5740" extrusionOk="0">
                    <a:moveTo>
                      <a:pt x="6097" y="1"/>
                    </a:moveTo>
                    <a:lnTo>
                      <a:pt x="1" y="703"/>
                    </a:lnTo>
                    <a:lnTo>
                      <a:pt x="4799" y="5739"/>
                    </a:lnTo>
                    <a:lnTo>
                      <a:pt x="6097" y="1"/>
                    </a:lnTo>
                    <a:close/>
                  </a:path>
                </a:pathLst>
              </a:custGeom>
              <a:solidFill>
                <a:srgbClr val="02C39A"/>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4" name="Google Shape;704;p26"/>
              <p:cNvSpPr/>
              <p:nvPr/>
            </p:nvSpPr>
            <p:spPr>
              <a:xfrm>
                <a:off x="3259868" y="4410066"/>
                <a:ext cx="173514" cy="169574"/>
              </a:xfrm>
              <a:custGeom>
                <a:avLst/>
                <a:gdLst/>
                <a:ahLst/>
                <a:cxnLst/>
                <a:rect l="l" t="t" r="r" b="b"/>
                <a:pathLst>
                  <a:path w="6085" h="5740" extrusionOk="0">
                    <a:moveTo>
                      <a:pt x="0" y="1"/>
                    </a:moveTo>
                    <a:lnTo>
                      <a:pt x="1286" y="5739"/>
                    </a:lnTo>
                    <a:lnTo>
                      <a:pt x="6084" y="703"/>
                    </a:lnTo>
                    <a:lnTo>
                      <a:pt x="0" y="1"/>
                    </a:lnTo>
                    <a:close/>
                  </a:path>
                </a:pathLst>
              </a:custGeom>
              <a:solidFill>
                <a:srgbClr val="02C39A"/>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5" name="Google Shape;705;p26"/>
              <p:cNvSpPr/>
              <p:nvPr/>
            </p:nvSpPr>
            <p:spPr>
              <a:xfrm>
                <a:off x="3244243" y="1712272"/>
                <a:ext cx="153154" cy="139322"/>
              </a:xfrm>
              <a:custGeom>
                <a:avLst/>
                <a:gdLst/>
                <a:ahLst/>
                <a:cxnLst/>
                <a:rect l="l" t="t" r="r" b="b"/>
                <a:pathLst>
                  <a:path w="5371" h="4716" extrusionOk="0">
                    <a:moveTo>
                      <a:pt x="953" y="0"/>
                    </a:moveTo>
                    <a:lnTo>
                      <a:pt x="1" y="4715"/>
                    </a:lnTo>
                    <a:lnTo>
                      <a:pt x="5370" y="4715"/>
                    </a:lnTo>
                    <a:lnTo>
                      <a:pt x="953" y="0"/>
                    </a:lnTo>
                    <a:close/>
                  </a:path>
                </a:pathLst>
              </a:custGeom>
              <a:solidFill>
                <a:srgbClr val="02C39A"/>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6" name="Google Shape;706;p26"/>
              <p:cNvSpPr/>
              <p:nvPr/>
            </p:nvSpPr>
            <p:spPr>
              <a:xfrm>
                <a:off x="2217984" y="1800897"/>
                <a:ext cx="1491163" cy="2632899"/>
              </a:xfrm>
              <a:custGeom>
                <a:avLst/>
                <a:gdLst/>
                <a:ahLst/>
                <a:cxnLst/>
                <a:rect l="l" t="t" r="r" b="b"/>
                <a:pathLst>
                  <a:path w="52294" h="84273" extrusionOk="0">
                    <a:moveTo>
                      <a:pt x="1" y="1"/>
                    </a:moveTo>
                    <a:lnTo>
                      <a:pt x="1" y="84273"/>
                    </a:lnTo>
                    <a:lnTo>
                      <a:pt x="52293" y="84273"/>
                    </a:lnTo>
                    <a:lnTo>
                      <a:pt x="52293" y="1"/>
                    </a:lnTo>
                    <a:close/>
                  </a:path>
                </a:pathLst>
              </a:custGeom>
              <a:solidFill>
                <a:srgbClr val="EEEEEE"/>
              </a:solidFill>
              <a:ln>
                <a:noFill/>
              </a:ln>
            </p:spPr>
            <p:txBody>
              <a:bodyPr spcFirstLastPara="1" wrap="square" lIns="243833" tIns="121900" rIns="243833"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Pts val="1100"/>
                  <a:buFontTx/>
                  <a:buNone/>
                  <a:tabLst/>
                  <a:defRPr/>
                </a:pPr>
                <a:endParaRPr kumimoji="0" sz="1600" b="0" i="0" u="none" strike="noStrike" kern="0" cap="none" spc="0" normalizeH="0" baseline="0" noProof="0">
                  <a:ln>
                    <a:noFill/>
                  </a:ln>
                  <a:solidFill>
                    <a:srgbClr val="000000"/>
                  </a:solidFill>
                  <a:effectLst/>
                  <a:uLnTx/>
                  <a:uFillTx/>
                  <a:latin typeface="Roboto"/>
                  <a:ea typeface="Roboto"/>
                  <a:cs typeface="Roboto"/>
                  <a:sym typeface="Roboto"/>
                </a:endParaRPr>
              </a:p>
            </p:txBody>
          </p:sp>
          <p:sp>
            <p:nvSpPr>
              <p:cNvPr id="97" name="Google Shape;707;p26"/>
              <p:cNvSpPr/>
              <p:nvPr/>
            </p:nvSpPr>
            <p:spPr>
              <a:xfrm>
                <a:off x="2119896" y="1712272"/>
                <a:ext cx="1151635" cy="662343"/>
              </a:xfrm>
              <a:custGeom>
                <a:avLst/>
                <a:gdLst/>
                <a:ahLst/>
                <a:cxnLst/>
                <a:rect l="l" t="t" r="r" b="b"/>
                <a:pathLst>
                  <a:path w="40387" h="22420" extrusionOk="0">
                    <a:moveTo>
                      <a:pt x="0" y="0"/>
                    </a:moveTo>
                    <a:lnTo>
                      <a:pt x="0" y="22420"/>
                    </a:lnTo>
                    <a:lnTo>
                      <a:pt x="35909" y="22420"/>
                    </a:lnTo>
                    <a:cubicBezTo>
                      <a:pt x="38386" y="22420"/>
                      <a:pt x="40386" y="20407"/>
                      <a:pt x="40386" y="17931"/>
                    </a:cubicBezTo>
                    <a:lnTo>
                      <a:pt x="40386" y="0"/>
                    </a:lnTo>
                    <a:close/>
                  </a:path>
                </a:pathLst>
              </a:custGeom>
              <a:solidFill>
                <a:srgbClr val="00A896"/>
              </a:solidFill>
              <a:ln>
                <a:noFill/>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Pts val="1100"/>
                  <a:buFontTx/>
                  <a:buNone/>
                  <a:tabLst/>
                  <a:defRPr/>
                </a:pPr>
                <a:endParaRPr kumimoji="0" sz="1867" b="0" i="0" u="none" strike="noStrike" kern="0" cap="none" spc="0" normalizeH="0" baseline="0" noProof="0" dirty="0">
                  <a:ln>
                    <a:noFill/>
                  </a:ln>
                  <a:solidFill>
                    <a:srgbClr val="000000"/>
                  </a:solidFill>
                  <a:effectLst/>
                  <a:uLnTx/>
                  <a:uFillTx/>
                  <a:latin typeface="Arial"/>
                  <a:cs typeface="Arial"/>
                  <a:sym typeface="Arial"/>
                </a:endParaRPr>
              </a:p>
            </p:txBody>
          </p:sp>
          <p:sp>
            <p:nvSpPr>
              <p:cNvPr id="98" name="Google Shape;708;p26"/>
              <p:cNvSpPr/>
              <p:nvPr/>
            </p:nvSpPr>
            <p:spPr>
              <a:xfrm>
                <a:off x="2598199" y="4024586"/>
                <a:ext cx="698760" cy="555074"/>
              </a:xfrm>
              <a:custGeom>
                <a:avLst/>
                <a:gdLst/>
                <a:ahLst/>
                <a:cxnLst/>
                <a:rect l="l" t="t" r="r" b="b"/>
                <a:pathLst>
                  <a:path w="24505" h="18789" extrusionOk="0">
                    <a:moveTo>
                      <a:pt x="4490" y="0"/>
                    </a:moveTo>
                    <a:cubicBezTo>
                      <a:pt x="2013" y="0"/>
                      <a:pt x="1" y="2012"/>
                      <a:pt x="1" y="4489"/>
                    </a:cubicBezTo>
                    <a:lnTo>
                      <a:pt x="1" y="18788"/>
                    </a:lnTo>
                    <a:lnTo>
                      <a:pt x="24504" y="18788"/>
                    </a:lnTo>
                    <a:lnTo>
                      <a:pt x="24504" y="4489"/>
                    </a:lnTo>
                    <a:cubicBezTo>
                      <a:pt x="24504" y="2012"/>
                      <a:pt x="22492" y="0"/>
                      <a:pt x="20015" y="0"/>
                    </a:cubicBezTo>
                    <a:close/>
                  </a:path>
                </a:pathLst>
              </a:custGeom>
              <a:solidFill>
                <a:srgbClr val="00A896"/>
              </a:solidFill>
              <a:ln>
                <a:noFill/>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Pts val="1100"/>
                  <a:buFontTx/>
                  <a:buNone/>
                  <a:tabLst/>
                  <a:defRPr/>
                </a:pPr>
                <a:endParaRPr kumimoji="0" sz="2933" b="0" i="0" u="none" strike="noStrike" kern="0" cap="none" spc="0" normalizeH="0" baseline="0" noProof="0">
                  <a:ln>
                    <a:noFill/>
                  </a:ln>
                  <a:solidFill>
                    <a:srgbClr val="000000"/>
                  </a:solidFill>
                  <a:effectLst/>
                  <a:uLnTx/>
                  <a:uFillTx/>
                  <a:latin typeface="Arial"/>
                  <a:cs typeface="Arial"/>
                  <a:sym typeface="Arial"/>
                </a:endParaRPr>
              </a:p>
            </p:txBody>
          </p:sp>
          <p:sp>
            <p:nvSpPr>
              <p:cNvPr id="100" name="Google Shape;710;p26"/>
              <p:cNvSpPr txBox="1"/>
              <p:nvPr/>
            </p:nvSpPr>
            <p:spPr>
              <a:xfrm>
                <a:off x="2243479" y="2927602"/>
                <a:ext cx="1372933" cy="632100"/>
              </a:xfrm>
              <a:prstGeom prst="rect">
                <a:avLst/>
              </a:prstGeom>
              <a:noFill/>
              <a:ln>
                <a:noFill/>
              </a:ln>
            </p:spPr>
            <p:txBody>
              <a:bodyPr spcFirstLastPara="1" wrap="square" lIns="121900" tIns="121900" rIns="121900" bIns="121900" anchor="ctr" anchorCtr="0">
                <a:noAutofit/>
              </a:bodyPr>
              <a:lstStyle/>
              <a:p>
                <a:pPr lvl="0" algn="just" defTabSz="1219170">
                  <a:buClr>
                    <a:srgbClr val="000000"/>
                  </a:buClr>
                </a:pPr>
                <a:r>
                  <a:rPr lang="en-US" sz="1600" kern="0" dirty="0">
                    <a:solidFill>
                      <a:srgbClr val="000000"/>
                    </a:solidFill>
                    <a:latin typeface="Roboto"/>
                    <a:ea typeface="Roboto"/>
                    <a:cs typeface="Roboto"/>
                    <a:sym typeface="Roboto"/>
                  </a:rPr>
                  <a:t>The government contribution applies to the automatic enrolment system too, with a separated limit from the one in the individual pension system (i.e. an individual can get the government match twice, within the limit of 30% of the annual minimum wage for each scheme).</a:t>
                </a:r>
                <a:endParaRPr kumimoji="0" sz="1600" b="0" i="0" u="none" strike="noStrike" kern="0" cap="none" spc="0" normalizeH="0" baseline="0" noProof="0" dirty="0">
                  <a:ln>
                    <a:noFill/>
                  </a:ln>
                  <a:solidFill>
                    <a:srgbClr val="000000"/>
                  </a:solidFill>
                  <a:effectLst/>
                  <a:uLnTx/>
                  <a:uFillTx/>
                  <a:latin typeface="Roboto"/>
                  <a:ea typeface="Roboto"/>
                  <a:cs typeface="Roboto"/>
                  <a:sym typeface="Roboto"/>
                </a:endParaRPr>
              </a:p>
            </p:txBody>
          </p:sp>
        </p:grpSp>
        <p:grpSp>
          <p:nvGrpSpPr>
            <p:cNvPr id="109" name="Google Shape;719;p26"/>
            <p:cNvGrpSpPr/>
            <p:nvPr/>
          </p:nvGrpSpPr>
          <p:grpSpPr>
            <a:xfrm>
              <a:off x="5036637" y="2079828"/>
              <a:ext cx="2125807" cy="3823184"/>
              <a:chOff x="3777477" y="1559871"/>
              <a:chExt cx="1594355" cy="2867388"/>
            </a:xfrm>
          </p:grpSpPr>
          <p:sp>
            <p:nvSpPr>
              <p:cNvPr id="110" name="Google Shape;720;p26"/>
              <p:cNvSpPr/>
              <p:nvPr/>
            </p:nvSpPr>
            <p:spPr>
              <a:xfrm>
                <a:off x="4119004" y="4257665"/>
                <a:ext cx="173514" cy="169574"/>
              </a:xfrm>
              <a:custGeom>
                <a:avLst/>
                <a:gdLst/>
                <a:ahLst/>
                <a:cxnLst/>
                <a:rect l="l" t="t" r="r" b="b"/>
                <a:pathLst>
                  <a:path w="6085" h="5740" extrusionOk="0">
                    <a:moveTo>
                      <a:pt x="6085" y="1"/>
                    </a:moveTo>
                    <a:lnTo>
                      <a:pt x="1" y="703"/>
                    </a:lnTo>
                    <a:lnTo>
                      <a:pt x="4799" y="5739"/>
                    </a:lnTo>
                    <a:lnTo>
                      <a:pt x="6085" y="1"/>
                    </a:lnTo>
                    <a:close/>
                  </a:path>
                </a:pathLst>
              </a:custGeom>
              <a:solidFill>
                <a:srgbClr val="00A896"/>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1" name="Google Shape;721;p26"/>
              <p:cNvSpPr/>
              <p:nvPr/>
            </p:nvSpPr>
            <p:spPr>
              <a:xfrm>
                <a:off x="4917136" y="4257665"/>
                <a:ext cx="173856" cy="169574"/>
              </a:xfrm>
              <a:custGeom>
                <a:avLst/>
                <a:gdLst/>
                <a:ahLst/>
                <a:cxnLst/>
                <a:rect l="l" t="t" r="r" b="b"/>
                <a:pathLst>
                  <a:path w="6097" h="5740" extrusionOk="0">
                    <a:moveTo>
                      <a:pt x="0" y="1"/>
                    </a:moveTo>
                    <a:lnTo>
                      <a:pt x="1298" y="5739"/>
                    </a:lnTo>
                    <a:lnTo>
                      <a:pt x="6096" y="703"/>
                    </a:lnTo>
                    <a:lnTo>
                      <a:pt x="0" y="1"/>
                    </a:lnTo>
                    <a:close/>
                  </a:path>
                </a:pathLst>
              </a:custGeom>
              <a:solidFill>
                <a:srgbClr val="00A896"/>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2" name="Google Shape;722;p26"/>
              <p:cNvSpPr/>
              <p:nvPr/>
            </p:nvSpPr>
            <p:spPr>
              <a:xfrm>
                <a:off x="4901853" y="1559871"/>
                <a:ext cx="152812" cy="139322"/>
              </a:xfrm>
              <a:custGeom>
                <a:avLst/>
                <a:gdLst/>
                <a:ahLst/>
                <a:cxnLst/>
                <a:rect l="l" t="t" r="r" b="b"/>
                <a:pathLst>
                  <a:path w="5359" h="4716" extrusionOk="0">
                    <a:moveTo>
                      <a:pt x="953" y="0"/>
                    </a:moveTo>
                    <a:lnTo>
                      <a:pt x="0" y="4715"/>
                    </a:lnTo>
                    <a:lnTo>
                      <a:pt x="5358" y="4715"/>
                    </a:lnTo>
                    <a:lnTo>
                      <a:pt x="953" y="0"/>
                    </a:lnTo>
                    <a:close/>
                  </a:path>
                </a:pathLst>
              </a:custGeom>
              <a:solidFill>
                <a:srgbClr val="00A896"/>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3" name="Google Shape;723;p26"/>
              <p:cNvSpPr/>
              <p:nvPr/>
            </p:nvSpPr>
            <p:spPr>
              <a:xfrm>
                <a:off x="3777477" y="2197542"/>
                <a:ext cx="162992" cy="185025"/>
              </a:xfrm>
              <a:custGeom>
                <a:avLst/>
                <a:gdLst/>
                <a:ahLst/>
                <a:cxnLst/>
                <a:rect l="l" t="t" r="r" b="b"/>
                <a:pathLst>
                  <a:path w="5716" h="6263" extrusionOk="0">
                    <a:moveTo>
                      <a:pt x="5395" y="0"/>
                    </a:moveTo>
                    <a:lnTo>
                      <a:pt x="1" y="834"/>
                    </a:lnTo>
                    <a:lnTo>
                      <a:pt x="5716" y="6263"/>
                    </a:lnTo>
                    <a:lnTo>
                      <a:pt x="5395" y="0"/>
                    </a:lnTo>
                    <a:close/>
                  </a:path>
                </a:pathLst>
              </a:custGeom>
              <a:solidFill>
                <a:srgbClr val="00A896"/>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4" name="Google Shape;724;p26"/>
              <p:cNvSpPr/>
              <p:nvPr/>
            </p:nvSpPr>
            <p:spPr>
              <a:xfrm>
                <a:off x="3880355" y="1653713"/>
                <a:ext cx="1491477" cy="2633274"/>
              </a:xfrm>
              <a:custGeom>
                <a:avLst/>
                <a:gdLst/>
                <a:ahLst/>
                <a:cxnLst/>
                <a:rect l="l" t="t" r="r" b="b"/>
                <a:pathLst>
                  <a:path w="52305" h="84285" extrusionOk="0">
                    <a:moveTo>
                      <a:pt x="1" y="0"/>
                    </a:moveTo>
                    <a:lnTo>
                      <a:pt x="1" y="84284"/>
                    </a:lnTo>
                    <a:lnTo>
                      <a:pt x="52305" y="84284"/>
                    </a:lnTo>
                    <a:lnTo>
                      <a:pt x="52305" y="0"/>
                    </a:lnTo>
                    <a:close/>
                  </a:path>
                </a:pathLst>
              </a:custGeom>
              <a:solidFill>
                <a:srgbClr val="EEEEEE"/>
              </a:solidFill>
              <a:ln>
                <a:noFill/>
              </a:ln>
            </p:spPr>
            <p:txBody>
              <a:bodyPr spcFirstLastPara="1" wrap="square" lIns="243833" tIns="121900" rIns="243833"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Pts val="1100"/>
                  <a:buFontTx/>
                  <a:buNone/>
                  <a:tabLst/>
                  <a:defRPr/>
                </a:pPr>
                <a:endParaRPr kumimoji="0" sz="1600" b="0" i="0" u="none" strike="noStrike" kern="0" cap="none" spc="0" normalizeH="0" baseline="0" noProof="0">
                  <a:ln>
                    <a:noFill/>
                  </a:ln>
                  <a:solidFill>
                    <a:srgbClr val="000000"/>
                  </a:solidFill>
                  <a:effectLst/>
                  <a:uLnTx/>
                  <a:uFillTx/>
                  <a:latin typeface="Roboto"/>
                  <a:ea typeface="Roboto"/>
                  <a:cs typeface="Roboto"/>
                  <a:sym typeface="Roboto"/>
                </a:endParaRPr>
              </a:p>
            </p:txBody>
          </p:sp>
          <p:sp>
            <p:nvSpPr>
              <p:cNvPr id="115" name="Google Shape;725;p26"/>
              <p:cNvSpPr/>
              <p:nvPr/>
            </p:nvSpPr>
            <p:spPr>
              <a:xfrm>
                <a:off x="3777477" y="1559871"/>
                <a:ext cx="1151635" cy="662343"/>
              </a:xfrm>
              <a:custGeom>
                <a:avLst/>
                <a:gdLst/>
                <a:ahLst/>
                <a:cxnLst/>
                <a:rect l="l" t="t" r="r" b="b"/>
                <a:pathLst>
                  <a:path w="40387" h="22420" extrusionOk="0">
                    <a:moveTo>
                      <a:pt x="1" y="0"/>
                    </a:moveTo>
                    <a:lnTo>
                      <a:pt x="1" y="22420"/>
                    </a:lnTo>
                    <a:lnTo>
                      <a:pt x="35898" y="22420"/>
                    </a:lnTo>
                    <a:cubicBezTo>
                      <a:pt x="38375" y="22420"/>
                      <a:pt x="40387" y="20407"/>
                      <a:pt x="40387" y="17931"/>
                    </a:cubicBezTo>
                    <a:lnTo>
                      <a:pt x="40387" y="0"/>
                    </a:lnTo>
                    <a:close/>
                  </a:path>
                </a:pathLst>
              </a:custGeom>
              <a:solidFill>
                <a:srgbClr val="028090"/>
              </a:solidFill>
              <a:ln>
                <a:noFill/>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Pts val="1100"/>
                  <a:buFontTx/>
                  <a:buNone/>
                  <a:tabLst/>
                  <a:defRPr/>
                </a:pPr>
                <a:endParaRPr kumimoji="0" sz="1867" b="0" i="0" u="none" strike="noStrike" kern="0" cap="none" spc="0" normalizeH="0" baseline="0" noProof="0" dirty="0">
                  <a:ln>
                    <a:noFill/>
                  </a:ln>
                  <a:solidFill>
                    <a:srgbClr val="000000"/>
                  </a:solidFill>
                  <a:effectLst/>
                  <a:uLnTx/>
                  <a:uFillTx/>
                  <a:latin typeface="Arial"/>
                  <a:cs typeface="Arial"/>
                  <a:sym typeface="Arial"/>
                </a:endParaRPr>
              </a:p>
            </p:txBody>
          </p:sp>
          <p:sp>
            <p:nvSpPr>
              <p:cNvPr id="116" name="Google Shape;726;p26"/>
              <p:cNvSpPr/>
              <p:nvPr/>
            </p:nvSpPr>
            <p:spPr>
              <a:xfrm>
                <a:off x="4255809" y="3872185"/>
                <a:ext cx="698389" cy="555074"/>
              </a:xfrm>
              <a:custGeom>
                <a:avLst/>
                <a:gdLst/>
                <a:ahLst/>
                <a:cxnLst/>
                <a:rect l="l" t="t" r="r" b="b"/>
                <a:pathLst>
                  <a:path w="24492" h="18789" extrusionOk="0">
                    <a:moveTo>
                      <a:pt x="4478" y="0"/>
                    </a:moveTo>
                    <a:cubicBezTo>
                      <a:pt x="2001" y="0"/>
                      <a:pt x="1" y="2012"/>
                      <a:pt x="1" y="4489"/>
                    </a:cubicBezTo>
                    <a:lnTo>
                      <a:pt x="1" y="18788"/>
                    </a:lnTo>
                    <a:lnTo>
                      <a:pt x="24492" y="18788"/>
                    </a:lnTo>
                    <a:lnTo>
                      <a:pt x="24492" y="4489"/>
                    </a:lnTo>
                    <a:cubicBezTo>
                      <a:pt x="24492" y="2012"/>
                      <a:pt x="22480" y="0"/>
                      <a:pt x="20003" y="0"/>
                    </a:cubicBezTo>
                    <a:close/>
                  </a:path>
                </a:pathLst>
              </a:custGeom>
              <a:solidFill>
                <a:srgbClr val="028090"/>
              </a:solidFill>
              <a:ln>
                <a:noFill/>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Pts val="1100"/>
                  <a:buFontTx/>
                  <a:buNone/>
                  <a:tabLst/>
                  <a:defRPr/>
                </a:pPr>
                <a:endParaRPr kumimoji="0" sz="2933" b="0" i="0" u="none" strike="noStrike" kern="0" cap="none" spc="0" normalizeH="0" baseline="0" noProof="0">
                  <a:ln>
                    <a:noFill/>
                  </a:ln>
                  <a:solidFill>
                    <a:srgbClr val="000000"/>
                  </a:solidFill>
                  <a:effectLst/>
                  <a:uLnTx/>
                  <a:uFillTx/>
                  <a:latin typeface="Arial"/>
                  <a:cs typeface="Arial"/>
                  <a:sym typeface="Arial"/>
                </a:endParaRPr>
              </a:p>
            </p:txBody>
          </p:sp>
          <p:sp>
            <p:nvSpPr>
              <p:cNvPr id="118" name="Google Shape;728;p26"/>
              <p:cNvSpPr txBox="1"/>
              <p:nvPr/>
            </p:nvSpPr>
            <p:spPr>
              <a:xfrm>
                <a:off x="3918361" y="2738308"/>
                <a:ext cx="1372933" cy="632100"/>
              </a:xfrm>
              <a:prstGeom prst="rect">
                <a:avLst/>
              </a:prstGeom>
              <a:noFill/>
              <a:ln>
                <a:noFill/>
              </a:ln>
            </p:spPr>
            <p:txBody>
              <a:bodyPr spcFirstLastPara="1" wrap="square" lIns="121900" tIns="121900" rIns="121900" bIns="121900" anchor="ctr" anchorCtr="0">
                <a:noAutofit/>
              </a:bodyPr>
              <a:lstStyle/>
              <a:p>
                <a:pPr lvl="0" algn="just" defTabSz="1219170">
                  <a:buClr>
                    <a:srgbClr val="000000"/>
                  </a:buClr>
                </a:pPr>
                <a:r>
                  <a:rPr lang="en-US" sz="1600" kern="0" dirty="0">
                    <a:solidFill>
                      <a:srgbClr val="000000"/>
                    </a:solidFill>
                    <a:latin typeface="Roboto"/>
                    <a:ea typeface="Roboto"/>
                    <a:cs typeface="Roboto"/>
                    <a:sym typeface="Roboto"/>
                  </a:rPr>
                  <a:t>Individuals receive 100% of government contributions </a:t>
                </a:r>
                <a:r>
                  <a:rPr lang="tr-TR" sz="1600" kern="0" dirty="0">
                    <a:solidFill>
                      <a:srgbClr val="000000"/>
                    </a:solidFill>
                    <a:latin typeface="Roboto"/>
                    <a:ea typeface="Roboto"/>
                    <a:cs typeface="Roboto"/>
                    <a:sym typeface="Roboto"/>
                  </a:rPr>
                  <a:t>in </a:t>
                </a:r>
                <a:r>
                  <a:rPr lang="tr-TR" sz="1600" kern="0" dirty="0" err="1">
                    <a:solidFill>
                      <a:srgbClr val="000000"/>
                    </a:solidFill>
                    <a:latin typeface="Roboto"/>
                    <a:ea typeface="Roboto"/>
                    <a:cs typeface="Roboto"/>
                    <a:sym typeface="Roboto"/>
                  </a:rPr>
                  <a:t>case</a:t>
                </a:r>
                <a:r>
                  <a:rPr lang="tr-TR" sz="1600" kern="0" dirty="0">
                    <a:solidFill>
                      <a:srgbClr val="000000"/>
                    </a:solidFill>
                    <a:latin typeface="Roboto"/>
                    <a:ea typeface="Roboto"/>
                    <a:cs typeface="Roboto"/>
                    <a:sym typeface="Roboto"/>
                  </a:rPr>
                  <a:t> of </a:t>
                </a:r>
                <a:r>
                  <a:rPr lang="tr-TR" sz="1600" kern="0" dirty="0" err="1">
                    <a:solidFill>
                      <a:srgbClr val="000000"/>
                    </a:solidFill>
                    <a:latin typeface="Roboto"/>
                    <a:ea typeface="Roboto"/>
                    <a:cs typeface="Roboto"/>
                    <a:sym typeface="Roboto"/>
                  </a:rPr>
                  <a:t>retirement</a:t>
                </a:r>
                <a:r>
                  <a:rPr lang="tr-TR" sz="1600" kern="0" dirty="0">
                    <a:solidFill>
                      <a:srgbClr val="000000"/>
                    </a:solidFill>
                    <a:latin typeface="Roboto"/>
                    <a:ea typeface="Roboto"/>
                    <a:cs typeface="Roboto"/>
                    <a:sym typeface="Roboto"/>
                  </a:rPr>
                  <a:t> </a:t>
                </a:r>
                <a:r>
                  <a:rPr lang="en-US" sz="1600" kern="0" dirty="0">
                    <a:solidFill>
                      <a:srgbClr val="000000"/>
                    </a:solidFill>
                    <a:latin typeface="Roboto"/>
                    <a:ea typeface="Roboto"/>
                    <a:cs typeface="Roboto"/>
                    <a:sym typeface="Roboto"/>
                  </a:rPr>
                  <a:t>or death</a:t>
                </a:r>
                <a:r>
                  <a:rPr lang="tr-TR" sz="1600" kern="0" dirty="0">
                    <a:solidFill>
                      <a:srgbClr val="000000"/>
                    </a:solidFill>
                    <a:latin typeface="Roboto"/>
                    <a:ea typeface="Roboto"/>
                    <a:cs typeface="Roboto"/>
                    <a:sym typeface="Roboto"/>
                  </a:rPr>
                  <a:t>/ </a:t>
                </a:r>
                <a:r>
                  <a:rPr lang="en-US" sz="1600" kern="0" dirty="0">
                    <a:solidFill>
                      <a:srgbClr val="000000"/>
                    </a:solidFill>
                    <a:latin typeface="Roboto"/>
                    <a:ea typeface="Roboto"/>
                    <a:cs typeface="Roboto"/>
                    <a:sym typeface="Roboto"/>
                  </a:rPr>
                  <a:t>disability. If an individual makes an early withdrawal, s/he cannot keep all of the matching contributions.</a:t>
                </a:r>
                <a:endParaRPr kumimoji="0" sz="1600" b="0" i="0" u="none" strike="noStrike" kern="0" cap="none" spc="0" normalizeH="0" baseline="0" noProof="0" dirty="0">
                  <a:ln>
                    <a:noFill/>
                  </a:ln>
                  <a:solidFill>
                    <a:srgbClr val="000000"/>
                  </a:solidFill>
                  <a:effectLst/>
                  <a:uLnTx/>
                  <a:uFillTx/>
                  <a:latin typeface="Roboto"/>
                  <a:ea typeface="Roboto"/>
                  <a:cs typeface="Roboto"/>
                  <a:sym typeface="Roboto"/>
                </a:endParaRPr>
              </a:p>
            </p:txBody>
          </p:sp>
        </p:grpSp>
        <p:grpSp>
          <p:nvGrpSpPr>
            <p:cNvPr id="137" name="Google Shape;747;p26"/>
            <p:cNvGrpSpPr/>
            <p:nvPr/>
          </p:nvGrpSpPr>
          <p:grpSpPr>
            <a:xfrm>
              <a:off x="609615" y="2486229"/>
              <a:ext cx="2125808" cy="3823184"/>
              <a:chOff x="457211" y="1864672"/>
              <a:chExt cx="1594356" cy="2867388"/>
            </a:xfrm>
          </p:grpSpPr>
          <p:sp>
            <p:nvSpPr>
              <p:cNvPr id="138" name="Google Shape;748;p26"/>
              <p:cNvSpPr/>
              <p:nvPr/>
            </p:nvSpPr>
            <p:spPr>
              <a:xfrm>
                <a:off x="457211" y="2502342"/>
                <a:ext cx="163334" cy="185025"/>
              </a:xfrm>
              <a:custGeom>
                <a:avLst/>
                <a:gdLst/>
                <a:ahLst/>
                <a:cxnLst/>
                <a:rect l="l" t="t" r="r" b="b"/>
                <a:pathLst>
                  <a:path w="5728" h="6263" extrusionOk="0">
                    <a:moveTo>
                      <a:pt x="5394" y="0"/>
                    </a:moveTo>
                    <a:lnTo>
                      <a:pt x="0" y="834"/>
                    </a:lnTo>
                    <a:lnTo>
                      <a:pt x="5727" y="6263"/>
                    </a:lnTo>
                    <a:lnTo>
                      <a:pt x="5727" y="6263"/>
                    </a:lnTo>
                    <a:lnTo>
                      <a:pt x="5394" y="0"/>
                    </a:lnTo>
                    <a:close/>
                  </a:path>
                </a:pathLst>
              </a:custGeom>
              <a:solidFill>
                <a:srgbClr val="76DBA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9" name="Google Shape;749;p26"/>
              <p:cNvSpPr/>
              <p:nvPr/>
            </p:nvSpPr>
            <p:spPr>
              <a:xfrm>
                <a:off x="798738" y="4562465"/>
                <a:ext cx="173514" cy="169574"/>
              </a:xfrm>
              <a:custGeom>
                <a:avLst/>
                <a:gdLst/>
                <a:ahLst/>
                <a:cxnLst/>
                <a:rect l="l" t="t" r="r" b="b"/>
                <a:pathLst>
                  <a:path w="6085" h="5740" extrusionOk="0">
                    <a:moveTo>
                      <a:pt x="6084" y="1"/>
                    </a:moveTo>
                    <a:lnTo>
                      <a:pt x="0" y="703"/>
                    </a:lnTo>
                    <a:lnTo>
                      <a:pt x="4798" y="5739"/>
                    </a:lnTo>
                    <a:lnTo>
                      <a:pt x="6084" y="1"/>
                    </a:lnTo>
                    <a:close/>
                  </a:path>
                </a:pathLst>
              </a:custGeom>
              <a:solidFill>
                <a:srgbClr val="76DBA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0" name="Google Shape;750;p26"/>
              <p:cNvSpPr/>
              <p:nvPr/>
            </p:nvSpPr>
            <p:spPr>
              <a:xfrm>
                <a:off x="1597184" y="4562465"/>
                <a:ext cx="173514" cy="169574"/>
              </a:xfrm>
              <a:custGeom>
                <a:avLst/>
                <a:gdLst/>
                <a:ahLst/>
                <a:cxnLst/>
                <a:rect l="l" t="t" r="r" b="b"/>
                <a:pathLst>
                  <a:path w="6085" h="5740" extrusionOk="0">
                    <a:moveTo>
                      <a:pt x="1" y="1"/>
                    </a:moveTo>
                    <a:lnTo>
                      <a:pt x="1287" y="5739"/>
                    </a:lnTo>
                    <a:lnTo>
                      <a:pt x="6085" y="703"/>
                    </a:lnTo>
                    <a:lnTo>
                      <a:pt x="1" y="1"/>
                    </a:lnTo>
                    <a:close/>
                  </a:path>
                </a:pathLst>
              </a:custGeom>
              <a:solidFill>
                <a:srgbClr val="76DBA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1" name="Google Shape;751;p26"/>
              <p:cNvSpPr/>
              <p:nvPr/>
            </p:nvSpPr>
            <p:spPr>
              <a:xfrm>
                <a:off x="1581559" y="1864672"/>
                <a:ext cx="153154" cy="139322"/>
              </a:xfrm>
              <a:custGeom>
                <a:avLst/>
                <a:gdLst/>
                <a:ahLst/>
                <a:cxnLst/>
                <a:rect l="l" t="t" r="r" b="b"/>
                <a:pathLst>
                  <a:path w="5371" h="4716" extrusionOk="0">
                    <a:moveTo>
                      <a:pt x="953" y="0"/>
                    </a:moveTo>
                    <a:lnTo>
                      <a:pt x="1" y="4715"/>
                    </a:lnTo>
                    <a:lnTo>
                      <a:pt x="5371" y="4715"/>
                    </a:lnTo>
                    <a:lnTo>
                      <a:pt x="953" y="0"/>
                    </a:lnTo>
                    <a:close/>
                  </a:path>
                </a:pathLst>
              </a:custGeom>
              <a:solidFill>
                <a:srgbClr val="76DBA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2" name="Google Shape;752;p26"/>
              <p:cNvSpPr/>
              <p:nvPr/>
            </p:nvSpPr>
            <p:spPr>
              <a:xfrm>
                <a:off x="560090" y="1958514"/>
                <a:ext cx="1491477" cy="2633274"/>
              </a:xfrm>
              <a:custGeom>
                <a:avLst/>
                <a:gdLst/>
                <a:ahLst/>
                <a:cxnLst/>
                <a:rect l="l" t="t" r="r" b="b"/>
                <a:pathLst>
                  <a:path w="52305" h="84285" extrusionOk="0">
                    <a:moveTo>
                      <a:pt x="0" y="0"/>
                    </a:moveTo>
                    <a:lnTo>
                      <a:pt x="0" y="84284"/>
                    </a:lnTo>
                    <a:lnTo>
                      <a:pt x="52304" y="84284"/>
                    </a:lnTo>
                    <a:lnTo>
                      <a:pt x="52304" y="0"/>
                    </a:lnTo>
                    <a:close/>
                  </a:path>
                </a:pathLst>
              </a:custGeom>
              <a:solidFill>
                <a:srgbClr val="EEEEEE"/>
              </a:solidFill>
              <a:ln>
                <a:noFill/>
              </a:ln>
            </p:spPr>
            <p:txBody>
              <a:bodyPr spcFirstLastPara="1" wrap="square" lIns="243833" tIns="121900" rIns="243833"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Pts val="1100"/>
                  <a:buFontTx/>
                  <a:buNone/>
                  <a:tabLst/>
                  <a:defRPr/>
                </a:pPr>
                <a:endParaRPr kumimoji="0" sz="1600" b="0" i="0" u="none" strike="noStrike" kern="0" cap="none" spc="0" normalizeH="0" baseline="0" noProof="0">
                  <a:ln>
                    <a:noFill/>
                  </a:ln>
                  <a:solidFill>
                    <a:srgbClr val="000000"/>
                  </a:solidFill>
                  <a:effectLst/>
                  <a:uLnTx/>
                  <a:uFillTx/>
                  <a:latin typeface="Roboto"/>
                  <a:ea typeface="Roboto"/>
                  <a:cs typeface="Roboto"/>
                  <a:sym typeface="Roboto"/>
                </a:endParaRPr>
              </a:p>
            </p:txBody>
          </p:sp>
          <p:sp>
            <p:nvSpPr>
              <p:cNvPr id="143" name="Google Shape;753;p26"/>
              <p:cNvSpPr/>
              <p:nvPr/>
            </p:nvSpPr>
            <p:spPr>
              <a:xfrm>
                <a:off x="457211" y="1864672"/>
                <a:ext cx="1151635" cy="662343"/>
              </a:xfrm>
              <a:custGeom>
                <a:avLst/>
                <a:gdLst/>
                <a:ahLst/>
                <a:cxnLst/>
                <a:rect l="l" t="t" r="r" b="b"/>
                <a:pathLst>
                  <a:path w="40387" h="22420" extrusionOk="0">
                    <a:moveTo>
                      <a:pt x="0" y="0"/>
                    </a:moveTo>
                    <a:lnTo>
                      <a:pt x="0" y="22420"/>
                    </a:lnTo>
                    <a:lnTo>
                      <a:pt x="35898" y="22420"/>
                    </a:lnTo>
                    <a:cubicBezTo>
                      <a:pt x="38374" y="22420"/>
                      <a:pt x="40386" y="20407"/>
                      <a:pt x="40386" y="17931"/>
                    </a:cubicBezTo>
                    <a:lnTo>
                      <a:pt x="40386" y="0"/>
                    </a:lnTo>
                    <a:close/>
                  </a:path>
                </a:pathLst>
              </a:custGeom>
              <a:solidFill>
                <a:srgbClr val="02C39A"/>
              </a:solidFill>
              <a:ln>
                <a:noFill/>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Pts val="1100"/>
                  <a:buFontTx/>
                  <a:buNone/>
                  <a:tabLst/>
                  <a:defRPr/>
                </a:pPr>
                <a:endParaRPr kumimoji="0" sz="1867" b="0" i="0" u="none" strike="noStrike" kern="0" cap="none" spc="0" normalizeH="0" baseline="0" noProof="0" dirty="0">
                  <a:ln>
                    <a:noFill/>
                  </a:ln>
                  <a:solidFill>
                    <a:srgbClr val="000000"/>
                  </a:solidFill>
                  <a:effectLst/>
                  <a:uLnTx/>
                  <a:uFillTx/>
                  <a:latin typeface="Arial"/>
                  <a:cs typeface="Arial"/>
                  <a:sym typeface="Arial"/>
                </a:endParaRPr>
              </a:p>
            </p:txBody>
          </p:sp>
          <p:sp>
            <p:nvSpPr>
              <p:cNvPr id="144" name="Google Shape;754;p26"/>
              <p:cNvSpPr/>
              <p:nvPr/>
            </p:nvSpPr>
            <p:spPr>
              <a:xfrm>
                <a:off x="935543" y="4176986"/>
                <a:ext cx="698389" cy="555074"/>
              </a:xfrm>
              <a:custGeom>
                <a:avLst/>
                <a:gdLst/>
                <a:ahLst/>
                <a:cxnLst/>
                <a:rect l="l" t="t" r="r" b="b"/>
                <a:pathLst>
                  <a:path w="24492" h="18789" extrusionOk="0">
                    <a:moveTo>
                      <a:pt x="4489" y="0"/>
                    </a:moveTo>
                    <a:cubicBezTo>
                      <a:pt x="2013" y="0"/>
                      <a:pt x="0" y="2012"/>
                      <a:pt x="0" y="4489"/>
                    </a:cubicBezTo>
                    <a:lnTo>
                      <a:pt x="0" y="18788"/>
                    </a:lnTo>
                    <a:lnTo>
                      <a:pt x="24492" y="18788"/>
                    </a:lnTo>
                    <a:lnTo>
                      <a:pt x="24492" y="4489"/>
                    </a:lnTo>
                    <a:cubicBezTo>
                      <a:pt x="24492" y="2012"/>
                      <a:pt x="22491" y="0"/>
                      <a:pt x="20015" y="0"/>
                    </a:cubicBezTo>
                    <a:close/>
                  </a:path>
                </a:pathLst>
              </a:custGeom>
              <a:solidFill>
                <a:srgbClr val="02C39A"/>
              </a:solidFill>
              <a:ln>
                <a:noFill/>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Pts val="1100"/>
                  <a:buFontTx/>
                  <a:buNone/>
                  <a:tabLst/>
                  <a:defRPr/>
                </a:pPr>
                <a:endParaRPr kumimoji="0" sz="2933" b="0" i="0" u="none" strike="noStrike" kern="0" cap="none" spc="0" normalizeH="0" baseline="0" noProof="0">
                  <a:ln>
                    <a:noFill/>
                  </a:ln>
                  <a:solidFill>
                    <a:srgbClr val="000000"/>
                  </a:solidFill>
                  <a:effectLst/>
                  <a:uLnTx/>
                  <a:uFillTx/>
                  <a:latin typeface="Arial"/>
                  <a:cs typeface="Arial"/>
                  <a:sym typeface="Arial"/>
                </a:endParaRPr>
              </a:p>
            </p:txBody>
          </p:sp>
          <p:sp>
            <p:nvSpPr>
              <p:cNvPr id="146" name="Google Shape;756;p26"/>
              <p:cNvSpPr txBox="1"/>
              <p:nvPr/>
            </p:nvSpPr>
            <p:spPr>
              <a:xfrm>
                <a:off x="597823" y="2940124"/>
                <a:ext cx="1372933" cy="957777"/>
              </a:xfrm>
              <a:prstGeom prst="rect">
                <a:avLst/>
              </a:prstGeom>
              <a:noFill/>
              <a:ln>
                <a:noFill/>
              </a:ln>
            </p:spPr>
            <p:txBody>
              <a:bodyPr spcFirstLastPara="1" wrap="square" lIns="121900" tIns="121900" rIns="121900" bIns="121900" anchor="ctr" anchorCtr="0">
                <a:noAutofit/>
              </a:bodyPr>
              <a:lstStyle/>
              <a:p>
                <a:pPr lvl="0" algn="just" defTabSz="1219170">
                  <a:buClr>
                    <a:srgbClr val="000000"/>
                  </a:buClr>
                </a:pPr>
                <a:r>
                  <a:rPr lang="en-US" sz="1600" kern="0" dirty="0">
                    <a:solidFill>
                      <a:srgbClr val="000000"/>
                    </a:solidFill>
                    <a:latin typeface="Roboto"/>
                    <a:ea typeface="Roboto"/>
                    <a:cs typeface="Roboto"/>
                    <a:sym typeface="Roboto"/>
                  </a:rPr>
                  <a:t>The government matches 30% of pension contributions into individual savings accounts or group personal pension contracts up to 30% of the annual minimum wage. </a:t>
                </a:r>
                <a:endParaRPr kumimoji="0" sz="1600" b="0" i="0" u="none" strike="noStrike" kern="0" cap="none" spc="0" normalizeH="0" baseline="0" noProof="0" dirty="0">
                  <a:ln>
                    <a:noFill/>
                  </a:ln>
                  <a:solidFill>
                    <a:srgbClr val="000000"/>
                  </a:solidFill>
                  <a:effectLst/>
                  <a:uLnTx/>
                  <a:uFillTx/>
                  <a:latin typeface="Roboto"/>
                  <a:ea typeface="Roboto"/>
                  <a:cs typeface="Roboto"/>
                  <a:sym typeface="Roboto"/>
                </a:endParaRPr>
              </a:p>
            </p:txBody>
          </p:sp>
        </p:grpSp>
      </p:grpSp>
      <p:pic>
        <p:nvPicPr>
          <p:cNvPr id="152" name="Resim 151"/>
          <p:cNvPicPr>
            <a:picLocks noChangeAspect="1"/>
          </p:cNvPicPr>
          <p:nvPr/>
        </p:nvPicPr>
        <p:blipFill>
          <a:blip r:embed="rId3">
            <a:lum bright="70000" contrast="-70000"/>
          </a:blip>
          <a:stretch>
            <a:fillRect/>
          </a:stretch>
        </p:blipFill>
        <p:spPr>
          <a:xfrm>
            <a:off x="1380968" y="1728662"/>
            <a:ext cx="897250" cy="888337"/>
          </a:xfrm>
          <a:prstGeom prst="rect">
            <a:avLst/>
          </a:prstGeom>
        </p:spPr>
      </p:pic>
      <p:pic>
        <p:nvPicPr>
          <p:cNvPr id="153" name="Resim 152"/>
          <p:cNvPicPr>
            <a:picLocks noChangeAspect="1"/>
          </p:cNvPicPr>
          <p:nvPr/>
        </p:nvPicPr>
        <p:blipFill>
          <a:blip r:embed="rId3">
            <a:lum bright="70000" contrast="-70000"/>
          </a:blip>
          <a:stretch>
            <a:fillRect/>
          </a:stretch>
        </p:blipFill>
        <p:spPr>
          <a:xfrm>
            <a:off x="1891582" y="5666349"/>
            <a:ext cx="1042268" cy="1031915"/>
          </a:xfrm>
          <a:prstGeom prst="rect">
            <a:avLst/>
          </a:prstGeom>
        </p:spPr>
      </p:pic>
      <p:pic>
        <p:nvPicPr>
          <p:cNvPr id="154" name="Resim 153"/>
          <p:cNvPicPr>
            <a:picLocks noChangeAspect="1"/>
          </p:cNvPicPr>
          <p:nvPr/>
        </p:nvPicPr>
        <p:blipFill>
          <a:blip r:embed="rId4">
            <a:lum bright="70000" contrast="-70000"/>
          </a:blip>
          <a:stretch>
            <a:fillRect/>
          </a:stretch>
        </p:blipFill>
        <p:spPr>
          <a:xfrm>
            <a:off x="5833399" y="5651214"/>
            <a:ext cx="570936" cy="570936"/>
          </a:xfrm>
          <a:prstGeom prst="rect">
            <a:avLst/>
          </a:prstGeom>
        </p:spPr>
      </p:pic>
      <p:pic>
        <p:nvPicPr>
          <p:cNvPr id="155" name="Resim 154"/>
          <p:cNvPicPr>
            <a:picLocks noChangeAspect="1"/>
          </p:cNvPicPr>
          <p:nvPr/>
        </p:nvPicPr>
        <p:blipFill>
          <a:blip r:embed="rId4">
            <a:lum bright="70000" contrast="-70000"/>
          </a:blip>
          <a:stretch>
            <a:fillRect/>
          </a:stretch>
        </p:blipFill>
        <p:spPr>
          <a:xfrm>
            <a:off x="5272040" y="1632135"/>
            <a:ext cx="570936" cy="570936"/>
          </a:xfrm>
          <a:prstGeom prst="rect">
            <a:avLst/>
          </a:prstGeom>
        </p:spPr>
      </p:pic>
      <p:pic>
        <p:nvPicPr>
          <p:cNvPr id="156" name="Resim 155"/>
          <p:cNvPicPr>
            <a:picLocks noChangeAspect="1"/>
          </p:cNvPicPr>
          <p:nvPr/>
        </p:nvPicPr>
        <p:blipFill>
          <a:blip r:embed="rId5">
            <a:lum bright="70000" contrast="-70000"/>
          </a:blip>
          <a:stretch>
            <a:fillRect/>
          </a:stretch>
        </p:blipFill>
        <p:spPr>
          <a:xfrm>
            <a:off x="8879160" y="1277061"/>
            <a:ext cx="748215" cy="748215"/>
          </a:xfrm>
          <a:prstGeom prst="rect">
            <a:avLst/>
          </a:prstGeom>
        </p:spPr>
      </p:pic>
      <p:pic>
        <p:nvPicPr>
          <p:cNvPr id="157" name="Resim 156"/>
          <p:cNvPicPr>
            <a:picLocks noChangeAspect="1"/>
          </p:cNvPicPr>
          <p:nvPr/>
        </p:nvPicPr>
        <p:blipFill>
          <a:blip r:embed="rId5">
            <a:lum bright="70000" contrast="-70000"/>
          </a:blip>
          <a:stretch>
            <a:fillRect/>
          </a:stretch>
        </p:blipFill>
        <p:spPr>
          <a:xfrm>
            <a:off x="9438445" y="5270256"/>
            <a:ext cx="748215" cy="748215"/>
          </a:xfrm>
          <a:prstGeom prst="rect">
            <a:avLst/>
          </a:prstGeom>
        </p:spPr>
      </p:pic>
    </p:spTree>
    <p:extLst>
      <p:ext uri="{BB962C8B-B14F-4D97-AF65-F5344CB8AC3E}">
        <p14:creationId xmlns:p14="http://schemas.microsoft.com/office/powerpoint/2010/main" val="2169177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7949" y="222267"/>
            <a:ext cx="816405" cy="807384"/>
          </a:xfrm>
          <a:prstGeom prst="rect">
            <a:avLst/>
          </a:prstGeom>
        </p:spPr>
      </p:pic>
      <p:grpSp>
        <p:nvGrpSpPr>
          <p:cNvPr id="13" name="Grup 12"/>
          <p:cNvGrpSpPr/>
          <p:nvPr/>
        </p:nvGrpSpPr>
        <p:grpSpPr>
          <a:xfrm>
            <a:off x="217076" y="790575"/>
            <a:ext cx="11222450" cy="5962650"/>
            <a:chOff x="217075" y="1090363"/>
            <a:chExt cx="11727279" cy="4750116"/>
          </a:xfrm>
        </p:grpSpPr>
        <p:sp>
          <p:nvSpPr>
            <p:cNvPr id="45" name="Google Shape;1349;p39"/>
            <p:cNvSpPr/>
            <p:nvPr/>
          </p:nvSpPr>
          <p:spPr>
            <a:xfrm>
              <a:off x="550429" y="1090363"/>
              <a:ext cx="5351466" cy="386639"/>
            </a:xfrm>
            <a:prstGeom prst="rect">
              <a:avLst/>
            </a:prstGeom>
            <a:solidFill>
              <a:srgbClr val="02C39A"/>
            </a:solidFill>
            <a:ln>
              <a:noFill/>
            </a:ln>
          </p:spPr>
          <p:txBody>
            <a:bodyPr spcFirstLastPara="1" wrap="square" lIns="91425" tIns="91425" rIns="91425" bIns="91425" anchor="ctr" anchorCtr="0">
              <a:noAutofit/>
            </a:bodyPr>
            <a:lstStyle/>
            <a:p>
              <a:pPr lvl="0" algn="just">
                <a:buClr>
                  <a:srgbClr val="000000"/>
                </a:buClr>
              </a:pPr>
              <a:r>
                <a:rPr lang="en-GB" sz="1400" b="1" kern="0" dirty="0">
                  <a:solidFill>
                    <a:srgbClr val="FFFFFF"/>
                  </a:solidFill>
                  <a:ea typeface="Fira Sans Extra Condensed"/>
                  <a:cs typeface="Fira Sans Extra Condensed"/>
                  <a:sym typeface="Fira Sans Extra Condensed"/>
                </a:rPr>
                <a:t>Individual Pension System</a:t>
              </a:r>
              <a:r>
                <a:rPr lang="tr-TR" sz="1400" b="1" kern="0" dirty="0">
                  <a:solidFill>
                    <a:srgbClr val="FFFFFF"/>
                  </a:solidFill>
                  <a:ea typeface="Fira Sans Extra Condensed"/>
                  <a:cs typeface="Fira Sans Extra Condensed"/>
                  <a:sym typeface="Fira Sans Extra Condensed"/>
                </a:rPr>
                <a:t> (IPS)</a:t>
              </a:r>
              <a:endParaRPr lang="en-GB" sz="1400" b="1" kern="0" dirty="0">
                <a:solidFill>
                  <a:srgbClr val="FFFFFF"/>
                </a:solidFill>
                <a:ea typeface="Fira Sans Extra Condensed"/>
                <a:cs typeface="Fira Sans Extra Condensed"/>
                <a:sym typeface="Fira Sans Extra Condensed"/>
              </a:endParaRPr>
            </a:p>
          </p:txBody>
        </p:sp>
        <p:sp>
          <p:nvSpPr>
            <p:cNvPr id="70" name="Google Shape;1350;p39"/>
            <p:cNvSpPr/>
            <p:nvPr/>
          </p:nvSpPr>
          <p:spPr>
            <a:xfrm>
              <a:off x="6269210" y="1090363"/>
              <a:ext cx="5351466" cy="386639"/>
            </a:xfrm>
            <a:prstGeom prst="rect">
              <a:avLst/>
            </a:prstGeom>
            <a:solidFill>
              <a:srgbClr val="005475"/>
            </a:solidFill>
            <a:ln>
              <a:noFill/>
            </a:ln>
          </p:spPr>
          <p:txBody>
            <a:bodyPr spcFirstLastPara="1" wrap="square" lIns="91425" tIns="91425" rIns="91425" bIns="91425" anchor="ctr" anchorCtr="0">
              <a:noAutofit/>
            </a:bodyPr>
            <a:lstStyle/>
            <a:p>
              <a:pPr lvl="0" algn="just">
                <a:buClr>
                  <a:srgbClr val="000000"/>
                </a:buClr>
              </a:pPr>
              <a:r>
                <a:rPr lang="en-US" sz="1400" b="1" kern="0" dirty="0">
                  <a:solidFill>
                    <a:srgbClr val="FFFFFF"/>
                  </a:solidFill>
                  <a:ea typeface="Fira Sans Extra Condensed"/>
                  <a:cs typeface="Fira Sans Extra Condensed"/>
                  <a:sym typeface="Fira Sans Extra Condensed"/>
                </a:rPr>
                <a:t>Auto Enrollment System (AES)</a:t>
              </a:r>
            </a:p>
          </p:txBody>
        </p:sp>
        <p:grpSp>
          <p:nvGrpSpPr>
            <p:cNvPr id="77" name="Google Shape;1358;p39"/>
            <p:cNvGrpSpPr/>
            <p:nvPr/>
          </p:nvGrpSpPr>
          <p:grpSpPr>
            <a:xfrm>
              <a:off x="217075" y="1606310"/>
              <a:ext cx="5684820" cy="865448"/>
              <a:chOff x="1604326" y="1713750"/>
              <a:chExt cx="2655624" cy="542700"/>
            </a:xfrm>
          </p:grpSpPr>
          <p:sp>
            <p:nvSpPr>
              <p:cNvPr id="78" name="Google Shape;1359;p39"/>
              <p:cNvSpPr/>
              <p:nvPr/>
            </p:nvSpPr>
            <p:spPr>
              <a:xfrm>
                <a:off x="1760050" y="1713750"/>
                <a:ext cx="2499900" cy="542700"/>
              </a:xfrm>
              <a:prstGeom prst="rect">
                <a:avLst/>
              </a:prstGeom>
              <a:noFill/>
              <a:ln w="28575" cap="flat" cmpd="sng">
                <a:solidFill>
                  <a:srgbClr val="02C39A"/>
                </a:solidFill>
                <a:prstDash val="solid"/>
                <a:round/>
                <a:headEnd type="none" w="sm" len="sm"/>
                <a:tailEnd type="none" w="sm" len="sm"/>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79" name="Google Shape;1360;p39"/>
              <p:cNvSpPr/>
              <p:nvPr/>
            </p:nvSpPr>
            <p:spPr>
              <a:xfrm>
                <a:off x="1604326" y="1848058"/>
                <a:ext cx="275046" cy="274084"/>
              </a:xfrm>
              <a:custGeom>
                <a:avLst/>
                <a:gdLst/>
                <a:ahLst/>
                <a:cxnLst/>
                <a:rect l="l" t="t" r="r" b="b"/>
                <a:pathLst>
                  <a:path w="4096" h="4096" extrusionOk="0">
                    <a:moveTo>
                      <a:pt x="2048" y="0"/>
                    </a:moveTo>
                    <a:cubicBezTo>
                      <a:pt x="918" y="0"/>
                      <a:pt x="1" y="917"/>
                      <a:pt x="1" y="2048"/>
                    </a:cubicBezTo>
                    <a:cubicBezTo>
                      <a:pt x="1" y="3179"/>
                      <a:pt x="918" y="4095"/>
                      <a:pt x="2048" y="4095"/>
                    </a:cubicBezTo>
                    <a:cubicBezTo>
                      <a:pt x="3179" y="4095"/>
                      <a:pt x="4096" y="3179"/>
                      <a:pt x="4096" y="2048"/>
                    </a:cubicBezTo>
                    <a:cubicBezTo>
                      <a:pt x="4096" y="917"/>
                      <a:pt x="3179" y="0"/>
                      <a:pt x="2048" y="0"/>
                    </a:cubicBezTo>
                    <a:close/>
                  </a:path>
                </a:pathLst>
              </a:custGeom>
              <a:solidFill>
                <a:srgbClr val="02C39A"/>
              </a:solidFill>
              <a:ln>
                <a:noFill/>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80" name="Google Shape;1361;p39"/>
              <p:cNvSpPr txBox="1"/>
              <p:nvPr/>
            </p:nvSpPr>
            <p:spPr>
              <a:xfrm>
                <a:off x="1935400" y="1772100"/>
                <a:ext cx="2149200" cy="426000"/>
              </a:xfrm>
              <a:prstGeom prst="rect">
                <a:avLst/>
              </a:prstGeom>
              <a:noFill/>
              <a:ln>
                <a:noFill/>
              </a:ln>
            </p:spPr>
            <p:txBody>
              <a:bodyPr spcFirstLastPara="1" wrap="square" lIns="91425" tIns="91425" rIns="91425" bIns="91425" anchor="ctr" anchorCtr="0">
                <a:noAutofit/>
              </a:bodyPr>
              <a:lstStyle/>
              <a:p>
                <a:pPr lvl="0" algn="just">
                  <a:buClr>
                    <a:srgbClr val="000000"/>
                  </a:buClr>
                </a:pPr>
                <a:r>
                  <a:rPr lang="tr-TR" sz="1400" kern="0" dirty="0">
                    <a:solidFill>
                      <a:srgbClr val="000000"/>
                    </a:solidFill>
                    <a:ea typeface="Roboto"/>
                    <a:cs typeface="Roboto"/>
                    <a:sym typeface="Roboto"/>
                  </a:rPr>
                  <a:t>«</a:t>
                </a:r>
                <a:r>
                  <a:rPr lang="en-US" sz="1400" kern="0" dirty="0">
                    <a:solidFill>
                      <a:srgbClr val="000000"/>
                    </a:solidFill>
                    <a:ea typeface="Roboto"/>
                    <a:cs typeface="Roboto"/>
                    <a:sym typeface="Roboto"/>
                  </a:rPr>
                  <a:t>State Contribution</a:t>
                </a:r>
                <a:r>
                  <a:rPr lang="tr-TR" sz="1400" kern="0" dirty="0">
                    <a:solidFill>
                      <a:srgbClr val="000000"/>
                    </a:solidFill>
                    <a:ea typeface="Roboto"/>
                    <a:cs typeface="Roboto"/>
                    <a:sym typeface="Roboto"/>
                  </a:rPr>
                  <a:t>»</a:t>
                </a:r>
                <a:r>
                  <a:rPr lang="en-US" sz="1400" kern="0" dirty="0">
                    <a:solidFill>
                      <a:srgbClr val="000000"/>
                    </a:solidFill>
                    <a:ea typeface="Roboto"/>
                    <a:cs typeface="Roboto"/>
                    <a:sym typeface="Roboto"/>
                  </a:rPr>
                  <a:t> started at the beginning of 2013 instead of tax incentive</a:t>
                </a:r>
              </a:p>
            </p:txBody>
          </p:sp>
          <p:sp>
            <p:nvSpPr>
              <p:cNvPr id="82" name="Google Shape;1363;p39"/>
              <p:cNvSpPr/>
              <p:nvPr/>
            </p:nvSpPr>
            <p:spPr>
              <a:xfrm flipH="1">
                <a:off x="1687726" y="1911864"/>
                <a:ext cx="108248" cy="146472"/>
              </a:xfrm>
              <a:custGeom>
                <a:avLst/>
                <a:gdLst/>
                <a:ahLst/>
                <a:cxnLst/>
                <a:rect l="l" t="t" r="r" b="b"/>
                <a:pathLst>
                  <a:path w="3164" h="4296" extrusionOk="0">
                    <a:moveTo>
                      <a:pt x="11" y="0"/>
                    </a:moveTo>
                    <a:lnTo>
                      <a:pt x="1730" y="2142"/>
                    </a:lnTo>
                    <a:lnTo>
                      <a:pt x="1" y="4295"/>
                    </a:lnTo>
                    <a:lnTo>
                      <a:pt x="1435" y="4295"/>
                    </a:lnTo>
                    <a:lnTo>
                      <a:pt x="3163" y="2142"/>
                    </a:lnTo>
                    <a:lnTo>
                      <a:pt x="1443" y="0"/>
                    </a:lnTo>
                    <a:close/>
                  </a:path>
                </a:pathLst>
              </a:custGeom>
              <a:solidFill>
                <a:srgbClr val="FFFFFF"/>
              </a:solidFill>
              <a:ln>
                <a:noFill/>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grpSp>
        <p:grpSp>
          <p:nvGrpSpPr>
            <p:cNvPr id="71" name="Google Shape;1352;p39"/>
            <p:cNvGrpSpPr/>
            <p:nvPr/>
          </p:nvGrpSpPr>
          <p:grpSpPr>
            <a:xfrm>
              <a:off x="6269184" y="1606310"/>
              <a:ext cx="5627540" cy="865448"/>
              <a:chOff x="4880888" y="1713750"/>
              <a:chExt cx="2628866" cy="542700"/>
            </a:xfrm>
          </p:grpSpPr>
          <p:sp>
            <p:nvSpPr>
              <p:cNvPr id="72" name="Google Shape;1353;p39"/>
              <p:cNvSpPr/>
              <p:nvPr/>
            </p:nvSpPr>
            <p:spPr>
              <a:xfrm>
                <a:off x="4880888" y="1713750"/>
                <a:ext cx="2499900" cy="542700"/>
              </a:xfrm>
              <a:prstGeom prst="rect">
                <a:avLst/>
              </a:prstGeom>
              <a:noFill/>
              <a:ln w="28575" cap="flat" cmpd="sng">
                <a:solidFill>
                  <a:srgbClr val="005475"/>
                </a:solidFill>
                <a:prstDash val="solid"/>
                <a:round/>
                <a:headEnd type="none" w="sm" len="sm"/>
                <a:tailEnd type="none" w="sm" len="sm"/>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73" name="Google Shape;1354;p39"/>
              <p:cNvSpPr/>
              <p:nvPr/>
            </p:nvSpPr>
            <p:spPr>
              <a:xfrm>
                <a:off x="7234775" y="1848058"/>
                <a:ext cx="274979" cy="274084"/>
              </a:xfrm>
              <a:custGeom>
                <a:avLst/>
                <a:gdLst/>
                <a:ahLst/>
                <a:cxnLst/>
                <a:rect l="l" t="t" r="r" b="b"/>
                <a:pathLst>
                  <a:path w="4095" h="4096" extrusionOk="0">
                    <a:moveTo>
                      <a:pt x="2048" y="0"/>
                    </a:moveTo>
                    <a:cubicBezTo>
                      <a:pt x="917" y="0"/>
                      <a:pt x="0" y="917"/>
                      <a:pt x="0" y="2048"/>
                    </a:cubicBezTo>
                    <a:cubicBezTo>
                      <a:pt x="0" y="3179"/>
                      <a:pt x="917" y="4095"/>
                      <a:pt x="2048" y="4095"/>
                    </a:cubicBezTo>
                    <a:cubicBezTo>
                      <a:pt x="3177" y="4095"/>
                      <a:pt x="4094" y="3179"/>
                      <a:pt x="4094" y="2048"/>
                    </a:cubicBezTo>
                    <a:cubicBezTo>
                      <a:pt x="4094" y="917"/>
                      <a:pt x="3177" y="0"/>
                      <a:pt x="2048" y="0"/>
                    </a:cubicBezTo>
                    <a:close/>
                  </a:path>
                </a:pathLst>
              </a:custGeom>
              <a:solidFill>
                <a:srgbClr val="005475"/>
              </a:solidFill>
              <a:ln>
                <a:noFill/>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74" name="Google Shape;1355;p39"/>
              <p:cNvSpPr/>
              <p:nvPr/>
            </p:nvSpPr>
            <p:spPr>
              <a:xfrm>
                <a:off x="7318132" y="1911864"/>
                <a:ext cx="108248" cy="146472"/>
              </a:xfrm>
              <a:custGeom>
                <a:avLst/>
                <a:gdLst/>
                <a:ahLst/>
                <a:cxnLst/>
                <a:rect l="l" t="t" r="r" b="b"/>
                <a:pathLst>
                  <a:path w="3164" h="4296" extrusionOk="0">
                    <a:moveTo>
                      <a:pt x="11" y="0"/>
                    </a:moveTo>
                    <a:lnTo>
                      <a:pt x="1730" y="2142"/>
                    </a:lnTo>
                    <a:lnTo>
                      <a:pt x="1" y="4295"/>
                    </a:lnTo>
                    <a:lnTo>
                      <a:pt x="1435" y="4295"/>
                    </a:lnTo>
                    <a:lnTo>
                      <a:pt x="3163" y="2142"/>
                    </a:lnTo>
                    <a:lnTo>
                      <a:pt x="1443" y="0"/>
                    </a:lnTo>
                    <a:close/>
                  </a:path>
                </a:pathLst>
              </a:custGeom>
              <a:solidFill>
                <a:srgbClr val="FFFFFF"/>
              </a:solidFill>
              <a:ln>
                <a:noFill/>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75" name="Google Shape;1356;p39"/>
              <p:cNvSpPr txBox="1"/>
              <p:nvPr/>
            </p:nvSpPr>
            <p:spPr>
              <a:xfrm>
                <a:off x="5029375" y="1772100"/>
                <a:ext cx="2149200" cy="426000"/>
              </a:xfrm>
              <a:prstGeom prst="rect">
                <a:avLst/>
              </a:prstGeom>
              <a:noFill/>
              <a:ln>
                <a:noFill/>
              </a:ln>
            </p:spPr>
            <p:txBody>
              <a:bodyPr spcFirstLastPara="1" wrap="square" lIns="91425" tIns="91425" rIns="91425" bIns="91425" anchor="ctr" anchorCtr="0">
                <a:noAutofit/>
              </a:bodyPr>
              <a:lstStyle/>
              <a:p>
                <a:pPr lvl="0" algn="just">
                  <a:buClr>
                    <a:srgbClr val="000000"/>
                  </a:buClr>
                </a:pPr>
                <a:r>
                  <a:rPr lang="en-US" sz="1400" kern="0" dirty="0">
                    <a:solidFill>
                      <a:srgbClr val="000000"/>
                    </a:solidFill>
                    <a:ea typeface="Roboto"/>
                    <a:cs typeface="Roboto"/>
                    <a:sym typeface="Roboto"/>
                  </a:rPr>
                  <a:t>30% of the participant contribution</a:t>
                </a:r>
              </a:p>
              <a:p>
                <a:pPr lvl="0" algn="just">
                  <a:buClr>
                    <a:srgbClr val="000000"/>
                  </a:buClr>
                </a:pPr>
                <a:r>
                  <a:rPr lang="en-US" sz="1400" kern="0" dirty="0">
                    <a:solidFill>
                      <a:srgbClr val="000000"/>
                    </a:solidFill>
                    <a:ea typeface="Roboto"/>
                    <a:cs typeface="Roboto"/>
                    <a:sym typeface="Roboto"/>
                  </a:rPr>
                  <a:t>(Up to 30% of the annual gross minimum wage)</a:t>
                </a:r>
              </a:p>
            </p:txBody>
          </p:sp>
        </p:grpSp>
        <p:grpSp>
          <p:nvGrpSpPr>
            <p:cNvPr id="83" name="Google Shape;1364;p39"/>
            <p:cNvGrpSpPr/>
            <p:nvPr/>
          </p:nvGrpSpPr>
          <p:grpSpPr>
            <a:xfrm>
              <a:off x="217075" y="2685941"/>
              <a:ext cx="5684820" cy="865448"/>
              <a:chOff x="1604326" y="2540669"/>
              <a:chExt cx="2655624" cy="542700"/>
            </a:xfrm>
          </p:grpSpPr>
          <p:sp>
            <p:nvSpPr>
              <p:cNvPr id="84" name="Google Shape;1365;p39"/>
              <p:cNvSpPr/>
              <p:nvPr/>
            </p:nvSpPr>
            <p:spPr>
              <a:xfrm>
                <a:off x="1760050" y="2540669"/>
                <a:ext cx="2499900" cy="542700"/>
              </a:xfrm>
              <a:prstGeom prst="rect">
                <a:avLst/>
              </a:prstGeom>
              <a:noFill/>
              <a:ln w="28575" cap="flat" cmpd="sng">
                <a:solidFill>
                  <a:srgbClr val="02C39A"/>
                </a:solidFill>
                <a:prstDash val="solid"/>
                <a:round/>
                <a:headEnd type="none" w="sm" len="sm"/>
                <a:tailEnd type="none" w="sm" len="sm"/>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85" name="Google Shape;1366;p39"/>
              <p:cNvSpPr/>
              <p:nvPr/>
            </p:nvSpPr>
            <p:spPr>
              <a:xfrm>
                <a:off x="1604326" y="2675010"/>
                <a:ext cx="275046" cy="274017"/>
              </a:xfrm>
              <a:custGeom>
                <a:avLst/>
                <a:gdLst/>
                <a:ahLst/>
                <a:cxnLst/>
                <a:rect l="l" t="t" r="r" b="b"/>
                <a:pathLst>
                  <a:path w="4096" h="4095" extrusionOk="0">
                    <a:moveTo>
                      <a:pt x="2048" y="0"/>
                    </a:moveTo>
                    <a:cubicBezTo>
                      <a:pt x="918" y="0"/>
                      <a:pt x="1" y="917"/>
                      <a:pt x="1" y="2048"/>
                    </a:cubicBezTo>
                    <a:cubicBezTo>
                      <a:pt x="1" y="3179"/>
                      <a:pt x="918" y="4095"/>
                      <a:pt x="2048" y="4095"/>
                    </a:cubicBezTo>
                    <a:cubicBezTo>
                      <a:pt x="3179" y="4095"/>
                      <a:pt x="4096" y="3179"/>
                      <a:pt x="4096" y="2048"/>
                    </a:cubicBezTo>
                    <a:cubicBezTo>
                      <a:pt x="4096" y="917"/>
                      <a:pt x="3179" y="0"/>
                      <a:pt x="2048" y="0"/>
                    </a:cubicBezTo>
                    <a:close/>
                  </a:path>
                </a:pathLst>
              </a:custGeom>
              <a:solidFill>
                <a:srgbClr val="02C39A"/>
              </a:solidFill>
              <a:ln>
                <a:noFill/>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86" name="Google Shape;1367;p39"/>
              <p:cNvSpPr txBox="1"/>
              <p:nvPr/>
            </p:nvSpPr>
            <p:spPr>
              <a:xfrm>
                <a:off x="1935481" y="2599019"/>
                <a:ext cx="2149200" cy="426000"/>
              </a:xfrm>
              <a:prstGeom prst="rect">
                <a:avLst/>
              </a:prstGeom>
              <a:noFill/>
              <a:ln>
                <a:noFill/>
              </a:ln>
            </p:spPr>
            <p:txBody>
              <a:bodyPr spcFirstLastPara="1" wrap="square" lIns="91425" tIns="91425" rIns="91425" bIns="91425" anchor="ctr" anchorCtr="0">
                <a:noAutofit/>
              </a:bodyPr>
              <a:lstStyle/>
              <a:p>
                <a:pPr lvl="0" algn="just">
                  <a:buClr>
                    <a:srgbClr val="000000"/>
                  </a:buClr>
                </a:pPr>
                <a:r>
                  <a:rPr lang="en-US" sz="1400" kern="0" dirty="0">
                    <a:solidFill>
                      <a:srgbClr val="000000"/>
                    </a:solidFill>
                    <a:ea typeface="Roboto"/>
                    <a:cs typeface="Roboto"/>
                    <a:sym typeface="Roboto"/>
                  </a:rPr>
                  <a:t>30% of the participant contribution</a:t>
                </a:r>
              </a:p>
              <a:p>
                <a:pPr lvl="0" algn="just">
                  <a:buClr>
                    <a:srgbClr val="000000"/>
                  </a:buClr>
                </a:pPr>
                <a:r>
                  <a:rPr lang="en-US" sz="1400" kern="0" dirty="0">
                    <a:solidFill>
                      <a:srgbClr val="000000"/>
                    </a:solidFill>
                    <a:ea typeface="Roboto"/>
                    <a:cs typeface="Roboto"/>
                    <a:sym typeface="Roboto"/>
                  </a:rPr>
                  <a:t>(Up to 30% of the annual gross minimum wage)</a:t>
                </a:r>
              </a:p>
            </p:txBody>
          </p:sp>
          <p:sp>
            <p:nvSpPr>
              <p:cNvPr id="88" name="Google Shape;1369;p39"/>
              <p:cNvSpPr/>
              <p:nvPr/>
            </p:nvSpPr>
            <p:spPr>
              <a:xfrm flipH="1">
                <a:off x="1687726" y="2738782"/>
                <a:ext cx="108248" cy="146472"/>
              </a:xfrm>
              <a:custGeom>
                <a:avLst/>
                <a:gdLst/>
                <a:ahLst/>
                <a:cxnLst/>
                <a:rect l="l" t="t" r="r" b="b"/>
                <a:pathLst>
                  <a:path w="3164" h="4296" extrusionOk="0">
                    <a:moveTo>
                      <a:pt x="11" y="0"/>
                    </a:moveTo>
                    <a:lnTo>
                      <a:pt x="1730" y="2142"/>
                    </a:lnTo>
                    <a:lnTo>
                      <a:pt x="1" y="4295"/>
                    </a:lnTo>
                    <a:lnTo>
                      <a:pt x="1435" y="4295"/>
                    </a:lnTo>
                    <a:lnTo>
                      <a:pt x="3163" y="2142"/>
                    </a:lnTo>
                    <a:lnTo>
                      <a:pt x="1443" y="0"/>
                    </a:lnTo>
                    <a:close/>
                  </a:path>
                </a:pathLst>
              </a:custGeom>
              <a:solidFill>
                <a:srgbClr val="FFFFFF"/>
              </a:solidFill>
              <a:ln>
                <a:noFill/>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grpSp>
        <p:grpSp>
          <p:nvGrpSpPr>
            <p:cNvPr id="101" name="Google Shape;1382;p39"/>
            <p:cNvGrpSpPr/>
            <p:nvPr/>
          </p:nvGrpSpPr>
          <p:grpSpPr>
            <a:xfrm>
              <a:off x="6269184" y="2685940"/>
              <a:ext cx="5627540" cy="865448"/>
              <a:chOff x="4880888" y="2540668"/>
              <a:chExt cx="2628866" cy="542700"/>
            </a:xfrm>
          </p:grpSpPr>
          <p:sp>
            <p:nvSpPr>
              <p:cNvPr id="102" name="Google Shape;1383;p39"/>
              <p:cNvSpPr/>
              <p:nvPr/>
            </p:nvSpPr>
            <p:spPr>
              <a:xfrm>
                <a:off x="4880888" y="2540668"/>
                <a:ext cx="2499900" cy="542700"/>
              </a:xfrm>
              <a:prstGeom prst="rect">
                <a:avLst/>
              </a:prstGeom>
              <a:noFill/>
              <a:ln w="28575" cap="flat" cmpd="sng">
                <a:solidFill>
                  <a:srgbClr val="005475"/>
                </a:solidFill>
                <a:prstDash val="solid"/>
                <a:round/>
                <a:headEnd type="none" w="sm" len="sm"/>
                <a:tailEnd type="none" w="sm" len="sm"/>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103" name="Google Shape;1384;p39"/>
              <p:cNvSpPr/>
              <p:nvPr/>
            </p:nvSpPr>
            <p:spPr>
              <a:xfrm>
                <a:off x="7234775" y="2675010"/>
                <a:ext cx="274979" cy="274017"/>
              </a:xfrm>
              <a:custGeom>
                <a:avLst/>
                <a:gdLst/>
                <a:ahLst/>
                <a:cxnLst/>
                <a:rect l="l" t="t" r="r" b="b"/>
                <a:pathLst>
                  <a:path w="4095" h="4095" extrusionOk="0">
                    <a:moveTo>
                      <a:pt x="2048" y="0"/>
                    </a:moveTo>
                    <a:cubicBezTo>
                      <a:pt x="917" y="0"/>
                      <a:pt x="0" y="917"/>
                      <a:pt x="0" y="2048"/>
                    </a:cubicBezTo>
                    <a:cubicBezTo>
                      <a:pt x="0" y="3179"/>
                      <a:pt x="917" y="4095"/>
                      <a:pt x="2048" y="4095"/>
                    </a:cubicBezTo>
                    <a:cubicBezTo>
                      <a:pt x="3177" y="4095"/>
                      <a:pt x="4094" y="3179"/>
                      <a:pt x="4094" y="2048"/>
                    </a:cubicBezTo>
                    <a:cubicBezTo>
                      <a:pt x="4094" y="917"/>
                      <a:pt x="3177" y="0"/>
                      <a:pt x="2048" y="0"/>
                    </a:cubicBezTo>
                    <a:close/>
                  </a:path>
                </a:pathLst>
              </a:custGeom>
              <a:solidFill>
                <a:srgbClr val="005475"/>
              </a:solidFill>
              <a:ln>
                <a:noFill/>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104" name="Google Shape;1385;p39"/>
              <p:cNvSpPr txBox="1"/>
              <p:nvPr/>
            </p:nvSpPr>
            <p:spPr>
              <a:xfrm>
                <a:off x="5029457" y="2599018"/>
                <a:ext cx="2149200" cy="426000"/>
              </a:xfrm>
              <a:prstGeom prst="rect">
                <a:avLst/>
              </a:prstGeom>
              <a:noFill/>
              <a:ln>
                <a:noFill/>
              </a:ln>
            </p:spPr>
            <p:txBody>
              <a:bodyPr spcFirstLastPara="1" wrap="square" lIns="91425" tIns="91425" rIns="91425" bIns="91425" anchor="ctr" anchorCtr="0">
                <a:noAutofit/>
              </a:bodyPr>
              <a:lstStyle/>
              <a:p>
                <a:pPr lvl="0" algn="just">
                  <a:buClr>
                    <a:srgbClr val="000000"/>
                  </a:buClr>
                </a:pPr>
                <a:r>
                  <a:rPr lang="en-US" sz="1400" kern="0" dirty="0">
                    <a:solidFill>
                      <a:srgbClr val="000000"/>
                    </a:solidFill>
                    <a:ea typeface="Roboto"/>
                    <a:cs typeface="Roboto"/>
                    <a:sym typeface="Roboto"/>
                  </a:rPr>
                  <a:t>«Initial State Contribution» for AES </a:t>
                </a:r>
              </a:p>
              <a:p>
                <a:pPr lvl="0" algn="just">
                  <a:buClr>
                    <a:srgbClr val="000000"/>
                  </a:buClr>
                </a:pPr>
                <a:r>
                  <a:rPr lang="en-US" sz="1400" kern="0" dirty="0">
                    <a:solidFill>
                      <a:srgbClr val="000000"/>
                    </a:solidFill>
                    <a:ea typeface="Roboto"/>
                    <a:cs typeface="Roboto"/>
                    <a:sym typeface="Roboto"/>
                  </a:rPr>
                  <a:t>One-time additional 1,000 TRY state contribution,</a:t>
                </a:r>
                <a:br>
                  <a:rPr lang="tr-TR" sz="1400" kern="0" dirty="0">
                    <a:solidFill>
                      <a:srgbClr val="000000"/>
                    </a:solidFill>
                    <a:ea typeface="Roboto"/>
                    <a:cs typeface="Roboto"/>
                    <a:sym typeface="Roboto"/>
                  </a:rPr>
                </a:br>
                <a:r>
                  <a:rPr lang="en-US" sz="1400" kern="0" dirty="0">
                    <a:solidFill>
                      <a:srgbClr val="000000"/>
                    </a:solidFill>
                    <a:ea typeface="Roboto"/>
                    <a:cs typeface="Roboto"/>
                    <a:sym typeface="Roboto"/>
                  </a:rPr>
                  <a:t>upon entrance to AES .</a:t>
                </a:r>
              </a:p>
            </p:txBody>
          </p:sp>
          <p:sp>
            <p:nvSpPr>
              <p:cNvPr id="106" name="Google Shape;1387;p39"/>
              <p:cNvSpPr/>
              <p:nvPr/>
            </p:nvSpPr>
            <p:spPr>
              <a:xfrm>
                <a:off x="7318132" y="2738782"/>
                <a:ext cx="108248" cy="146472"/>
              </a:xfrm>
              <a:custGeom>
                <a:avLst/>
                <a:gdLst/>
                <a:ahLst/>
                <a:cxnLst/>
                <a:rect l="l" t="t" r="r" b="b"/>
                <a:pathLst>
                  <a:path w="3164" h="4296" extrusionOk="0">
                    <a:moveTo>
                      <a:pt x="11" y="0"/>
                    </a:moveTo>
                    <a:lnTo>
                      <a:pt x="1730" y="2142"/>
                    </a:lnTo>
                    <a:lnTo>
                      <a:pt x="1" y="4295"/>
                    </a:lnTo>
                    <a:lnTo>
                      <a:pt x="1435" y="4295"/>
                    </a:lnTo>
                    <a:lnTo>
                      <a:pt x="3163" y="2142"/>
                    </a:lnTo>
                    <a:lnTo>
                      <a:pt x="1443" y="0"/>
                    </a:lnTo>
                    <a:close/>
                  </a:path>
                </a:pathLst>
              </a:custGeom>
              <a:solidFill>
                <a:srgbClr val="FFFFFF"/>
              </a:solidFill>
              <a:ln>
                <a:noFill/>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grpSp>
        <p:grpSp>
          <p:nvGrpSpPr>
            <p:cNvPr id="89" name="Google Shape;1370;p39"/>
            <p:cNvGrpSpPr/>
            <p:nvPr/>
          </p:nvGrpSpPr>
          <p:grpSpPr>
            <a:xfrm>
              <a:off x="217075" y="3765570"/>
              <a:ext cx="5684820" cy="865448"/>
              <a:chOff x="1604326" y="3364014"/>
              <a:chExt cx="2655624" cy="542700"/>
            </a:xfrm>
          </p:grpSpPr>
          <p:sp>
            <p:nvSpPr>
              <p:cNvPr id="90" name="Google Shape;1371;p39"/>
              <p:cNvSpPr/>
              <p:nvPr/>
            </p:nvSpPr>
            <p:spPr>
              <a:xfrm>
                <a:off x="1760050" y="3364014"/>
                <a:ext cx="2499900" cy="542700"/>
              </a:xfrm>
              <a:prstGeom prst="rect">
                <a:avLst/>
              </a:prstGeom>
              <a:noFill/>
              <a:ln w="28575" cap="flat" cmpd="sng">
                <a:solidFill>
                  <a:srgbClr val="02C39A"/>
                </a:solidFill>
                <a:prstDash val="solid"/>
                <a:round/>
                <a:headEnd type="none" w="sm" len="sm"/>
                <a:tailEnd type="none" w="sm" len="sm"/>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91" name="Google Shape;1372;p39"/>
              <p:cNvSpPr/>
              <p:nvPr/>
            </p:nvSpPr>
            <p:spPr>
              <a:xfrm>
                <a:off x="1604326" y="3498322"/>
                <a:ext cx="275046" cy="274084"/>
              </a:xfrm>
              <a:custGeom>
                <a:avLst/>
                <a:gdLst/>
                <a:ahLst/>
                <a:cxnLst/>
                <a:rect l="l" t="t" r="r" b="b"/>
                <a:pathLst>
                  <a:path w="4096" h="4096" extrusionOk="0">
                    <a:moveTo>
                      <a:pt x="2048" y="1"/>
                    </a:moveTo>
                    <a:cubicBezTo>
                      <a:pt x="918" y="1"/>
                      <a:pt x="1" y="918"/>
                      <a:pt x="1" y="2048"/>
                    </a:cubicBezTo>
                    <a:cubicBezTo>
                      <a:pt x="1" y="3178"/>
                      <a:pt x="918" y="4095"/>
                      <a:pt x="2048" y="4095"/>
                    </a:cubicBezTo>
                    <a:cubicBezTo>
                      <a:pt x="3179" y="4095"/>
                      <a:pt x="4096" y="3178"/>
                      <a:pt x="4096" y="2048"/>
                    </a:cubicBezTo>
                    <a:cubicBezTo>
                      <a:pt x="4096" y="918"/>
                      <a:pt x="3179" y="1"/>
                      <a:pt x="2048" y="1"/>
                    </a:cubicBezTo>
                    <a:close/>
                  </a:path>
                </a:pathLst>
              </a:custGeom>
              <a:solidFill>
                <a:srgbClr val="02C39A"/>
              </a:solidFill>
              <a:ln>
                <a:noFill/>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92" name="Google Shape;1373;p39"/>
              <p:cNvSpPr txBox="1"/>
              <p:nvPr/>
            </p:nvSpPr>
            <p:spPr>
              <a:xfrm>
                <a:off x="1935469" y="3422364"/>
                <a:ext cx="2149200" cy="426000"/>
              </a:xfrm>
              <a:prstGeom prst="rect">
                <a:avLst/>
              </a:prstGeom>
              <a:noFill/>
              <a:ln>
                <a:noFill/>
              </a:ln>
            </p:spPr>
            <p:txBody>
              <a:bodyPr spcFirstLastPara="1" wrap="square" lIns="91425" tIns="91425" rIns="91425" bIns="91425" anchor="ctr" anchorCtr="0">
                <a:noAutofit/>
              </a:bodyPr>
              <a:lstStyle/>
              <a:p>
                <a:pPr lvl="0" algn="just">
                  <a:buClr>
                    <a:srgbClr val="000000"/>
                  </a:buClr>
                </a:pPr>
                <a:r>
                  <a:rPr lang="en-US" sz="1400" kern="0" dirty="0">
                    <a:solidFill>
                      <a:srgbClr val="000000"/>
                    </a:solidFill>
                    <a:ea typeface="Roboto"/>
                    <a:cs typeface="Roboto"/>
                    <a:sym typeface="Roboto"/>
                  </a:rPr>
                  <a:t>Cash payment into account, investing in state contribution funds</a:t>
                </a:r>
              </a:p>
            </p:txBody>
          </p:sp>
          <p:sp>
            <p:nvSpPr>
              <p:cNvPr id="94" name="Google Shape;1375;p39"/>
              <p:cNvSpPr/>
              <p:nvPr/>
            </p:nvSpPr>
            <p:spPr>
              <a:xfrm flipH="1">
                <a:off x="1687726" y="3562128"/>
                <a:ext cx="108248" cy="146472"/>
              </a:xfrm>
              <a:custGeom>
                <a:avLst/>
                <a:gdLst/>
                <a:ahLst/>
                <a:cxnLst/>
                <a:rect l="l" t="t" r="r" b="b"/>
                <a:pathLst>
                  <a:path w="3164" h="4296" extrusionOk="0">
                    <a:moveTo>
                      <a:pt x="11" y="0"/>
                    </a:moveTo>
                    <a:lnTo>
                      <a:pt x="1730" y="2142"/>
                    </a:lnTo>
                    <a:lnTo>
                      <a:pt x="1" y="4295"/>
                    </a:lnTo>
                    <a:lnTo>
                      <a:pt x="1435" y="4295"/>
                    </a:lnTo>
                    <a:lnTo>
                      <a:pt x="3163" y="2142"/>
                    </a:lnTo>
                    <a:lnTo>
                      <a:pt x="1443" y="0"/>
                    </a:lnTo>
                    <a:close/>
                  </a:path>
                </a:pathLst>
              </a:custGeom>
              <a:solidFill>
                <a:srgbClr val="FFFFFF"/>
              </a:solidFill>
              <a:ln>
                <a:noFill/>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grpSp>
        <p:grpSp>
          <p:nvGrpSpPr>
            <p:cNvPr id="107" name="Google Shape;1388;p39"/>
            <p:cNvGrpSpPr/>
            <p:nvPr/>
          </p:nvGrpSpPr>
          <p:grpSpPr>
            <a:xfrm>
              <a:off x="6269184" y="3765570"/>
              <a:ext cx="5627540" cy="865448"/>
              <a:chOff x="4880888" y="3364014"/>
              <a:chExt cx="2628866" cy="542700"/>
            </a:xfrm>
          </p:grpSpPr>
          <p:sp>
            <p:nvSpPr>
              <p:cNvPr id="108" name="Google Shape;1389;p39"/>
              <p:cNvSpPr/>
              <p:nvPr/>
            </p:nvSpPr>
            <p:spPr>
              <a:xfrm>
                <a:off x="4880888" y="3364014"/>
                <a:ext cx="2499900" cy="542700"/>
              </a:xfrm>
              <a:prstGeom prst="rect">
                <a:avLst/>
              </a:prstGeom>
              <a:noFill/>
              <a:ln w="28575" cap="flat" cmpd="sng">
                <a:solidFill>
                  <a:srgbClr val="005475"/>
                </a:solidFill>
                <a:prstDash val="solid"/>
                <a:round/>
                <a:headEnd type="none" w="sm" len="sm"/>
                <a:tailEnd type="none" w="sm" len="sm"/>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109" name="Google Shape;1390;p39"/>
              <p:cNvSpPr/>
              <p:nvPr/>
            </p:nvSpPr>
            <p:spPr>
              <a:xfrm>
                <a:off x="7234775" y="3498322"/>
                <a:ext cx="274979" cy="274084"/>
              </a:xfrm>
              <a:custGeom>
                <a:avLst/>
                <a:gdLst/>
                <a:ahLst/>
                <a:cxnLst/>
                <a:rect l="l" t="t" r="r" b="b"/>
                <a:pathLst>
                  <a:path w="4095" h="4096" extrusionOk="0">
                    <a:moveTo>
                      <a:pt x="2048" y="1"/>
                    </a:moveTo>
                    <a:cubicBezTo>
                      <a:pt x="917" y="1"/>
                      <a:pt x="0" y="918"/>
                      <a:pt x="0" y="2048"/>
                    </a:cubicBezTo>
                    <a:cubicBezTo>
                      <a:pt x="0" y="3178"/>
                      <a:pt x="917" y="4095"/>
                      <a:pt x="2048" y="4095"/>
                    </a:cubicBezTo>
                    <a:cubicBezTo>
                      <a:pt x="3177" y="4095"/>
                      <a:pt x="4094" y="3178"/>
                      <a:pt x="4094" y="2048"/>
                    </a:cubicBezTo>
                    <a:cubicBezTo>
                      <a:pt x="4094" y="918"/>
                      <a:pt x="3177" y="1"/>
                      <a:pt x="2048" y="1"/>
                    </a:cubicBezTo>
                    <a:close/>
                  </a:path>
                </a:pathLst>
              </a:custGeom>
              <a:solidFill>
                <a:srgbClr val="005475"/>
              </a:solidFill>
              <a:ln>
                <a:noFill/>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110" name="Google Shape;1391;p39"/>
              <p:cNvSpPr txBox="1"/>
              <p:nvPr/>
            </p:nvSpPr>
            <p:spPr>
              <a:xfrm>
                <a:off x="5029444" y="3422364"/>
                <a:ext cx="2149200" cy="426000"/>
              </a:xfrm>
              <a:prstGeom prst="rect">
                <a:avLst/>
              </a:prstGeom>
              <a:noFill/>
              <a:ln>
                <a:noFill/>
              </a:ln>
            </p:spPr>
            <p:txBody>
              <a:bodyPr spcFirstLastPara="1" wrap="square" lIns="91425" tIns="91425" rIns="91425" bIns="91425" anchor="ctr" anchorCtr="0">
                <a:noAutofit/>
              </a:bodyPr>
              <a:lstStyle/>
              <a:p>
                <a:pPr lvl="0" algn="just">
                  <a:buClr>
                    <a:srgbClr val="000000"/>
                  </a:buClr>
                </a:pPr>
                <a:r>
                  <a:rPr lang="en-US" sz="1400" kern="0" dirty="0">
                    <a:solidFill>
                      <a:srgbClr val="000000"/>
                    </a:solidFill>
                    <a:ea typeface="Roboto"/>
                    <a:cs typeface="Roboto"/>
                    <a:sym typeface="Roboto"/>
                  </a:rPr>
                  <a:t>Additional 5% percent of the total accumulations, in case of opting to 10-year annuity plans</a:t>
                </a:r>
              </a:p>
            </p:txBody>
          </p:sp>
          <p:sp>
            <p:nvSpPr>
              <p:cNvPr id="112" name="Google Shape;1393;p39"/>
              <p:cNvSpPr/>
              <p:nvPr/>
            </p:nvSpPr>
            <p:spPr>
              <a:xfrm>
                <a:off x="7318132" y="3562128"/>
                <a:ext cx="108248" cy="146472"/>
              </a:xfrm>
              <a:custGeom>
                <a:avLst/>
                <a:gdLst/>
                <a:ahLst/>
                <a:cxnLst/>
                <a:rect l="l" t="t" r="r" b="b"/>
                <a:pathLst>
                  <a:path w="3164" h="4296" extrusionOk="0">
                    <a:moveTo>
                      <a:pt x="11" y="0"/>
                    </a:moveTo>
                    <a:lnTo>
                      <a:pt x="1730" y="2142"/>
                    </a:lnTo>
                    <a:lnTo>
                      <a:pt x="1" y="4295"/>
                    </a:lnTo>
                    <a:lnTo>
                      <a:pt x="1435" y="4295"/>
                    </a:lnTo>
                    <a:lnTo>
                      <a:pt x="3163" y="2142"/>
                    </a:lnTo>
                    <a:lnTo>
                      <a:pt x="1443" y="0"/>
                    </a:lnTo>
                    <a:close/>
                  </a:path>
                </a:pathLst>
              </a:custGeom>
              <a:solidFill>
                <a:srgbClr val="FFFFFF"/>
              </a:solidFill>
              <a:ln>
                <a:noFill/>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grpSp>
        <p:sp>
          <p:nvSpPr>
            <p:cNvPr id="100" name="Google Shape;1381;p39"/>
            <p:cNvSpPr/>
            <p:nvPr/>
          </p:nvSpPr>
          <p:spPr>
            <a:xfrm flipH="1">
              <a:off x="395600" y="5290960"/>
              <a:ext cx="231723" cy="233580"/>
            </a:xfrm>
            <a:custGeom>
              <a:avLst/>
              <a:gdLst/>
              <a:ahLst/>
              <a:cxnLst/>
              <a:rect l="l" t="t" r="r" b="b"/>
              <a:pathLst>
                <a:path w="3164" h="4296" extrusionOk="0">
                  <a:moveTo>
                    <a:pt x="11" y="0"/>
                  </a:moveTo>
                  <a:lnTo>
                    <a:pt x="1730" y="2142"/>
                  </a:lnTo>
                  <a:lnTo>
                    <a:pt x="1" y="4295"/>
                  </a:lnTo>
                  <a:lnTo>
                    <a:pt x="1435" y="4295"/>
                  </a:lnTo>
                  <a:lnTo>
                    <a:pt x="3163" y="2142"/>
                  </a:lnTo>
                  <a:lnTo>
                    <a:pt x="1443" y="0"/>
                  </a:lnTo>
                  <a:close/>
                </a:path>
              </a:pathLst>
            </a:custGeom>
            <a:solidFill>
              <a:srgbClr val="FFFFFF"/>
            </a:solidFill>
            <a:ln>
              <a:noFill/>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grpSp>
          <p:nvGrpSpPr>
            <p:cNvPr id="113" name="Google Shape;1394;p39"/>
            <p:cNvGrpSpPr/>
            <p:nvPr/>
          </p:nvGrpSpPr>
          <p:grpSpPr>
            <a:xfrm>
              <a:off x="6235249" y="4845199"/>
              <a:ext cx="5709105" cy="995280"/>
              <a:chOff x="4865036" y="4098380"/>
              <a:chExt cx="2666968" cy="624114"/>
            </a:xfrm>
          </p:grpSpPr>
          <p:sp>
            <p:nvSpPr>
              <p:cNvPr id="114" name="Google Shape;1395;p39"/>
              <p:cNvSpPr/>
              <p:nvPr/>
            </p:nvSpPr>
            <p:spPr>
              <a:xfrm>
                <a:off x="4880888" y="4098380"/>
                <a:ext cx="2499900" cy="624114"/>
              </a:xfrm>
              <a:prstGeom prst="rect">
                <a:avLst/>
              </a:prstGeom>
              <a:noFill/>
              <a:ln w="28575" cap="flat" cmpd="sng">
                <a:solidFill>
                  <a:srgbClr val="005475"/>
                </a:solidFill>
                <a:prstDash val="solid"/>
                <a:round/>
                <a:headEnd type="none" w="sm" len="sm"/>
                <a:tailEnd type="none" w="sm" len="sm"/>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115" name="Google Shape;1396;p39"/>
              <p:cNvSpPr/>
              <p:nvPr/>
            </p:nvSpPr>
            <p:spPr>
              <a:xfrm>
                <a:off x="7257025" y="4314136"/>
                <a:ext cx="274979" cy="274017"/>
              </a:xfrm>
              <a:custGeom>
                <a:avLst/>
                <a:gdLst/>
                <a:ahLst/>
                <a:cxnLst/>
                <a:rect l="l" t="t" r="r" b="b"/>
                <a:pathLst>
                  <a:path w="4095" h="4095" extrusionOk="0">
                    <a:moveTo>
                      <a:pt x="2048" y="0"/>
                    </a:moveTo>
                    <a:cubicBezTo>
                      <a:pt x="917" y="0"/>
                      <a:pt x="0" y="917"/>
                      <a:pt x="0" y="2047"/>
                    </a:cubicBezTo>
                    <a:cubicBezTo>
                      <a:pt x="0" y="3177"/>
                      <a:pt x="917" y="4094"/>
                      <a:pt x="2048" y="4094"/>
                    </a:cubicBezTo>
                    <a:cubicBezTo>
                      <a:pt x="3177" y="4094"/>
                      <a:pt x="4094" y="3177"/>
                      <a:pt x="4094" y="2047"/>
                    </a:cubicBezTo>
                    <a:cubicBezTo>
                      <a:pt x="4094" y="917"/>
                      <a:pt x="3177" y="0"/>
                      <a:pt x="2048" y="0"/>
                    </a:cubicBezTo>
                    <a:close/>
                  </a:path>
                </a:pathLst>
              </a:custGeom>
              <a:solidFill>
                <a:srgbClr val="005475"/>
              </a:solidFill>
              <a:ln>
                <a:noFill/>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117" name="Google Shape;1398;p39"/>
              <p:cNvSpPr txBox="1"/>
              <p:nvPr/>
            </p:nvSpPr>
            <p:spPr>
              <a:xfrm>
                <a:off x="4865036" y="4152532"/>
                <a:ext cx="2437244" cy="426000"/>
              </a:xfrm>
              <a:prstGeom prst="rect">
                <a:avLst/>
              </a:prstGeom>
              <a:noFill/>
              <a:ln>
                <a:noFill/>
              </a:ln>
            </p:spPr>
            <p:txBody>
              <a:bodyPr spcFirstLastPara="1" wrap="square" lIns="91425" tIns="91425" rIns="91425" bIns="91425" anchor="ctr" anchorCtr="0">
                <a:noAutofit/>
              </a:bodyPr>
              <a:lstStyle/>
              <a:p>
                <a:pPr lvl="0" algn="just">
                  <a:buClr>
                    <a:srgbClr val="000000"/>
                  </a:buClr>
                </a:pPr>
                <a:endParaRPr lang="en-US" sz="1400" kern="0" dirty="0">
                  <a:solidFill>
                    <a:srgbClr val="000000"/>
                  </a:solidFill>
                  <a:ea typeface="Roboto"/>
                  <a:cs typeface="Roboto"/>
                  <a:sym typeface="Roboto"/>
                </a:endParaRPr>
              </a:p>
              <a:p>
                <a:pPr lvl="0" algn="just">
                  <a:buClr>
                    <a:srgbClr val="000000"/>
                  </a:buClr>
                </a:pPr>
                <a:r>
                  <a:rPr lang="en-US" sz="1400" kern="0" dirty="0">
                    <a:solidFill>
                      <a:srgbClr val="000000"/>
                    </a:solidFill>
                    <a:ea typeface="Roboto"/>
                    <a:cs typeface="Roboto"/>
                    <a:sym typeface="Roboto"/>
                  </a:rPr>
                  <a:t>State contribution calculated as commitment, the committed amounts is recorded in the employee's state contribution account  and yielding CPI indexed accretion until vesting, cash payment of the vested amount into account based on the vesting rate and investment of this amount in state contribution funds</a:t>
                </a:r>
                <a:r>
                  <a:rPr lang="tr-TR" sz="1400" kern="0" dirty="0">
                    <a:solidFill>
                      <a:srgbClr val="000000"/>
                    </a:solidFill>
                    <a:ea typeface="Roboto"/>
                    <a:cs typeface="Roboto"/>
                    <a:sym typeface="Roboto"/>
                  </a:rPr>
                  <a:t>.</a:t>
                </a:r>
                <a:endParaRPr lang="en-US" sz="1400" kern="0" dirty="0">
                  <a:solidFill>
                    <a:srgbClr val="000000"/>
                  </a:solidFill>
                  <a:ea typeface="Roboto"/>
                  <a:cs typeface="Roboto"/>
                  <a:sym typeface="Roboto"/>
                </a:endParaRPr>
              </a:p>
            </p:txBody>
          </p:sp>
          <p:sp>
            <p:nvSpPr>
              <p:cNvPr id="118" name="Google Shape;1399;p39"/>
              <p:cNvSpPr/>
              <p:nvPr/>
            </p:nvSpPr>
            <p:spPr>
              <a:xfrm>
                <a:off x="7335931" y="4377908"/>
                <a:ext cx="108248" cy="146472"/>
              </a:xfrm>
              <a:custGeom>
                <a:avLst/>
                <a:gdLst/>
                <a:ahLst/>
                <a:cxnLst/>
                <a:rect l="l" t="t" r="r" b="b"/>
                <a:pathLst>
                  <a:path w="3164" h="4296" extrusionOk="0">
                    <a:moveTo>
                      <a:pt x="11" y="0"/>
                    </a:moveTo>
                    <a:lnTo>
                      <a:pt x="1730" y="2142"/>
                    </a:lnTo>
                    <a:lnTo>
                      <a:pt x="1" y="4295"/>
                    </a:lnTo>
                    <a:lnTo>
                      <a:pt x="1435" y="4295"/>
                    </a:lnTo>
                    <a:lnTo>
                      <a:pt x="3163" y="2142"/>
                    </a:lnTo>
                    <a:lnTo>
                      <a:pt x="1443" y="0"/>
                    </a:lnTo>
                    <a:close/>
                  </a:path>
                </a:pathLst>
              </a:custGeom>
              <a:solidFill>
                <a:srgbClr val="FFFFFF"/>
              </a:solidFill>
              <a:ln>
                <a:noFill/>
              </a:ln>
            </p:spPr>
            <p:txBody>
              <a:bodyPr spcFirstLastPara="1" wrap="square" lIns="91425" tIns="91425" rIns="91425" bIns="91425" anchor="ctr" anchorCtr="0">
                <a:noAutofit/>
              </a:bodyP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grpSp>
      </p:grpSp>
      <p:pic>
        <p:nvPicPr>
          <p:cNvPr id="16" name="Resim 15"/>
          <p:cNvPicPr>
            <a:picLocks noChangeAspect="1"/>
          </p:cNvPicPr>
          <p:nvPr/>
        </p:nvPicPr>
        <p:blipFill>
          <a:blip r:embed="rId3"/>
          <a:stretch>
            <a:fillRect/>
          </a:stretch>
        </p:blipFill>
        <p:spPr>
          <a:xfrm>
            <a:off x="31621" y="5387083"/>
            <a:ext cx="863667" cy="863667"/>
          </a:xfrm>
          <a:prstGeom prst="rect">
            <a:avLst/>
          </a:prstGeom>
        </p:spPr>
      </p:pic>
      <p:sp>
        <p:nvSpPr>
          <p:cNvPr id="120" name="Google Shape;412;p20"/>
          <p:cNvSpPr txBox="1"/>
          <p:nvPr/>
        </p:nvSpPr>
        <p:spPr>
          <a:xfrm>
            <a:off x="796659" y="5351836"/>
            <a:ext cx="4680574" cy="999366"/>
          </a:xfrm>
          <a:prstGeom prst="rect">
            <a:avLst/>
          </a:prstGeom>
          <a:noFill/>
          <a:ln>
            <a:noFill/>
          </a:ln>
        </p:spPr>
        <p:txBody>
          <a:bodyPr spcFirstLastPara="1" wrap="square" lIns="121900" tIns="121900" rIns="121900" bIns="121900" anchor="t" anchorCtr="0">
            <a:noAutofit/>
          </a:bodyPr>
          <a:lstStyle/>
          <a:p>
            <a:pPr marL="285750" indent="-285750" algn="just" defTabSz="1219170">
              <a:buClr>
                <a:srgbClr val="000000"/>
              </a:buClr>
              <a:buFont typeface="Arial" panose="020B0604020202020204" pitchFamily="34" charset="0"/>
              <a:buChar char="•"/>
            </a:pPr>
            <a:r>
              <a:rPr lang="en-US" sz="1400" kern="0" dirty="0">
                <a:latin typeface="Calibri" panose="020F0502020204030204" pitchFamily="34" charset="0"/>
                <a:ea typeface="Roboto"/>
                <a:cs typeface="Calibri" panose="020F0502020204030204" pitchFamily="34" charset="0"/>
                <a:sym typeface="Roboto"/>
              </a:rPr>
              <a:t>A participant can benefit from the state</a:t>
            </a:r>
            <a:r>
              <a:rPr lang="tr-TR" sz="1400" kern="0" dirty="0">
                <a:latin typeface="Calibri" panose="020F0502020204030204" pitchFamily="34" charset="0"/>
                <a:ea typeface="Roboto"/>
                <a:cs typeface="Calibri" panose="020F0502020204030204" pitchFamily="34" charset="0"/>
                <a:sym typeface="Roboto"/>
              </a:rPr>
              <a:t> </a:t>
            </a:r>
            <a:r>
              <a:rPr lang="en-US" sz="1400" kern="0" dirty="0">
                <a:latin typeface="Calibri" panose="020F0502020204030204" pitchFamily="34" charset="0"/>
                <a:ea typeface="Roboto"/>
                <a:cs typeface="Calibri" panose="020F0502020204030204" pitchFamily="34" charset="0"/>
                <a:sym typeface="Roboto"/>
              </a:rPr>
              <a:t>contribution limit separately in the IPS and the AES.</a:t>
            </a:r>
            <a:endParaRPr lang="tr-TR" sz="1400" kern="0" dirty="0">
              <a:latin typeface="Calibri" panose="020F0502020204030204" pitchFamily="34" charset="0"/>
              <a:ea typeface="Roboto"/>
              <a:cs typeface="Calibri" panose="020F0502020204030204" pitchFamily="34" charset="0"/>
              <a:sym typeface="Roboto"/>
            </a:endParaRPr>
          </a:p>
          <a:p>
            <a:pPr marL="285750" indent="-285750" algn="just" defTabSz="1219170">
              <a:buClr>
                <a:srgbClr val="000000"/>
              </a:buClr>
              <a:buFont typeface="Arial" panose="020B0604020202020204" pitchFamily="34" charset="0"/>
              <a:buChar char="•"/>
            </a:pPr>
            <a:r>
              <a:rPr lang="en-US" sz="1400" kern="0" dirty="0">
                <a:latin typeface="Calibri" panose="020F0502020204030204" pitchFamily="34" charset="0"/>
                <a:ea typeface="Roboto"/>
                <a:cs typeface="Calibri" panose="020F0502020204030204" pitchFamily="34" charset="0"/>
                <a:sym typeface="Roboto"/>
              </a:rPr>
              <a:t>In the case that the total of the contributions paid during the year exceeds the annual limit, it is regulated that the state contribution is paid in the following calendar years for the contributions exceeding the limit. </a:t>
            </a:r>
          </a:p>
          <a:p>
            <a:pPr algn="ctr" defTabSz="1219170">
              <a:spcAft>
                <a:spcPts val="2133"/>
              </a:spcAft>
              <a:buClr>
                <a:srgbClr val="000000"/>
              </a:buClr>
            </a:pPr>
            <a:endParaRPr lang="en-US" sz="1600" kern="0" dirty="0">
              <a:latin typeface="Calibri" panose="020F0502020204030204" pitchFamily="34" charset="0"/>
              <a:ea typeface="Roboto"/>
              <a:cs typeface="Calibri" panose="020F0502020204030204" pitchFamily="34" charset="0"/>
              <a:sym typeface="Roboto"/>
            </a:endParaRPr>
          </a:p>
        </p:txBody>
      </p:sp>
      <p:sp>
        <p:nvSpPr>
          <p:cNvPr id="46" name="Unvan 1"/>
          <p:cNvSpPr>
            <a:spLocks noGrp="1"/>
          </p:cNvSpPr>
          <p:nvPr>
            <p:ph type="title"/>
          </p:nvPr>
        </p:nvSpPr>
        <p:spPr>
          <a:xfrm>
            <a:off x="838200" y="268941"/>
            <a:ext cx="10134600" cy="606425"/>
          </a:xfrm>
        </p:spPr>
        <p:txBody>
          <a:bodyPr vert="horz" lIns="91440" tIns="45720" rIns="91440" bIns="45720" rtlCol="0" anchor="ctr">
            <a:normAutofit/>
          </a:bodyPr>
          <a:lstStyle/>
          <a:p>
            <a:r>
              <a:rPr lang="en-GB" sz="2400" b="1" dirty="0">
                <a:solidFill>
                  <a:srgbClr val="444691"/>
                </a:solidFill>
                <a:latin typeface="+mn-lt"/>
              </a:rPr>
              <a:t>State Contribution </a:t>
            </a:r>
            <a:endParaRPr lang="tr-TR" sz="2400" b="1" dirty="0">
              <a:solidFill>
                <a:srgbClr val="444691"/>
              </a:solidFill>
              <a:latin typeface="+mn-lt"/>
            </a:endParaRPr>
          </a:p>
        </p:txBody>
      </p:sp>
    </p:spTree>
    <p:extLst>
      <p:ext uri="{BB962C8B-B14F-4D97-AF65-F5344CB8AC3E}">
        <p14:creationId xmlns:p14="http://schemas.microsoft.com/office/powerpoint/2010/main" val="2393386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68941"/>
            <a:ext cx="10134600" cy="606425"/>
          </a:xfrm>
        </p:spPr>
        <p:txBody>
          <a:bodyPr>
            <a:normAutofit/>
          </a:bodyPr>
          <a:lstStyle/>
          <a:p>
            <a:r>
              <a:rPr lang="en-US" sz="2400" b="1" dirty="0">
                <a:solidFill>
                  <a:srgbClr val="444691"/>
                </a:solidFill>
                <a:latin typeface="+mn-lt"/>
              </a:rPr>
              <a:t>State Contribution: Vesting Rules &amp; Limit</a:t>
            </a:r>
            <a:endParaRPr lang="en-US" sz="2400" dirty="0">
              <a:latin typeface="+mn-lt"/>
            </a:endParaRPr>
          </a:p>
        </p:txBody>
      </p:sp>
      <p:pic>
        <p:nvPicPr>
          <p:cNvPr id="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3854" y="268941"/>
            <a:ext cx="816405" cy="807384"/>
          </a:xfrm>
          <a:prstGeom prst="rect">
            <a:avLst/>
          </a:prstGeom>
        </p:spPr>
      </p:pic>
      <p:grpSp>
        <p:nvGrpSpPr>
          <p:cNvPr id="77" name="Grup 76"/>
          <p:cNvGrpSpPr/>
          <p:nvPr/>
        </p:nvGrpSpPr>
        <p:grpSpPr>
          <a:xfrm>
            <a:off x="180586" y="1211098"/>
            <a:ext cx="11382989" cy="5140654"/>
            <a:chOff x="-45558" y="1223634"/>
            <a:chExt cx="11382989" cy="5140654"/>
          </a:xfrm>
        </p:grpSpPr>
        <p:sp>
          <p:nvSpPr>
            <p:cNvPr id="5" name="Slayt Numarası Yer Tutucusu 3">
              <a:extLst>
                <a:ext uri="{FF2B5EF4-FFF2-40B4-BE49-F238E27FC236}">
                  <a16:creationId xmlns:a16="http://schemas.microsoft.com/office/drawing/2014/main" id="{A5D75973-0F35-4344-B807-5038CC4C022A}"/>
                </a:ext>
              </a:extLst>
            </p:cNvPr>
            <p:cNvSpPr txBox="1">
              <a:spLocks/>
            </p:cNvSpPr>
            <p:nvPr/>
          </p:nvSpPr>
          <p:spPr>
            <a:xfrm>
              <a:off x="7962218" y="5999163"/>
              <a:ext cx="2743200" cy="365125"/>
            </a:xfrm>
            <a:prstGeom prst="rect">
              <a:avLst/>
            </a:prstGeom>
          </p:spPr>
          <p:txBody>
            <a:bodyPr/>
            <a:lstStyle>
              <a:defPPr>
                <a:defRPr lang="en-US"/>
              </a:defPPr>
              <a:lvl1pPr marL="0" algn="r"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pic>
          <p:nvPicPr>
            <p:cNvPr id="47" name="Picture 6" descr="PPP_CPYRA_CLP_Pyramid_A_4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4854" y="2100259"/>
              <a:ext cx="5523077" cy="4198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Text Box 7"/>
            <p:cNvSpPr txBox="1">
              <a:spLocks noChangeArrowheads="1"/>
            </p:cNvSpPr>
            <p:nvPr/>
          </p:nvSpPr>
          <p:spPr bwMode="auto">
            <a:xfrm>
              <a:off x="-45558" y="4676430"/>
              <a:ext cx="2622708" cy="584771"/>
            </a:xfrm>
            <a:prstGeom prst="rect">
              <a:avLst/>
            </a:prstGeom>
            <a:noFill/>
            <a:ln w="9525">
              <a:noFill/>
              <a:miter lim="800000"/>
              <a:headEnd/>
              <a:tailEnd/>
            </a:ln>
            <a:effectLst/>
          </p:spPr>
          <p:txBody>
            <a:bodyPr wrap="square" lIns="91436" tIns="45718" rIns="91436" bIns="45718">
              <a:spAutoFit/>
            </a:bodyPr>
            <a:lstStyle/>
            <a:p>
              <a:pPr algn="r">
                <a:spcBef>
                  <a:spcPct val="50000"/>
                </a:spcBef>
                <a:defRPr/>
              </a:pPr>
              <a:r>
                <a:rPr lang="en-US" sz="1600" i="1" dirty="0">
                  <a:effectLst>
                    <a:outerShdw blurRad="38100" dist="38100" dir="2700000" algn="tl">
                      <a:srgbClr val="C0C0C0"/>
                    </a:outerShdw>
                  </a:effectLst>
                  <a:cs typeface="Arial" charset="0"/>
                </a:rPr>
                <a:t>Turning the age of 56 and minimum 10 years in system</a:t>
              </a:r>
              <a:r>
                <a:rPr lang="tr-TR" sz="1600" i="1" dirty="0">
                  <a:effectLst>
                    <a:outerShdw blurRad="38100" dist="38100" dir="2700000" algn="tl">
                      <a:srgbClr val="C0C0C0"/>
                    </a:outerShdw>
                  </a:effectLst>
                  <a:cs typeface="Arial" charset="0"/>
                </a:rPr>
                <a:t>.</a:t>
              </a:r>
              <a:endParaRPr lang="en-US" sz="1600" i="1" dirty="0">
                <a:effectLst>
                  <a:outerShdw blurRad="38100" dist="38100" dir="2700000" algn="tl">
                    <a:srgbClr val="C0C0C0"/>
                  </a:outerShdw>
                </a:effectLst>
                <a:cs typeface="Arial" charset="0"/>
              </a:endParaRPr>
            </a:p>
          </p:txBody>
        </p:sp>
        <p:sp>
          <p:nvSpPr>
            <p:cNvPr id="52" name="Text Box 11"/>
            <p:cNvSpPr txBox="1">
              <a:spLocks noChangeArrowheads="1"/>
            </p:cNvSpPr>
            <p:nvPr/>
          </p:nvSpPr>
          <p:spPr bwMode="auto">
            <a:xfrm>
              <a:off x="5663518" y="4905351"/>
              <a:ext cx="1682204" cy="76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6" tIns="45718" rIns="91436" bIns="45718">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tr-TR" sz="4400" b="1" i="1" dirty="0">
                  <a:latin typeface="Agency FB" pitchFamily="34" charset="0"/>
                  <a:cs typeface="Arial" pitchFamily="34" charset="0"/>
                </a:rPr>
                <a:t>10</a:t>
              </a:r>
              <a:r>
                <a:rPr lang="en-US" sz="4400" b="1" i="1" dirty="0">
                  <a:latin typeface="Agency FB" pitchFamily="34" charset="0"/>
                  <a:cs typeface="Arial" pitchFamily="34" charset="0"/>
                </a:rPr>
                <a:t>0%</a:t>
              </a:r>
            </a:p>
          </p:txBody>
        </p:sp>
        <p:sp>
          <p:nvSpPr>
            <p:cNvPr id="53" name="Text Box 12"/>
            <p:cNvSpPr txBox="1">
              <a:spLocks noChangeArrowheads="1"/>
            </p:cNvSpPr>
            <p:nvPr/>
          </p:nvSpPr>
          <p:spPr bwMode="auto">
            <a:xfrm>
              <a:off x="6206914" y="4037882"/>
              <a:ext cx="10668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tr-TR" sz="3200" b="1" i="1" dirty="0">
                  <a:latin typeface="Agency FB" pitchFamily="34" charset="0"/>
                  <a:cs typeface="Arial" pitchFamily="34" charset="0"/>
                </a:rPr>
                <a:t>60</a:t>
              </a:r>
              <a:r>
                <a:rPr lang="en-US" sz="3200" b="1" i="1" dirty="0">
                  <a:latin typeface="Agency FB" pitchFamily="34" charset="0"/>
                  <a:cs typeface="Arial" pitchFamily="34" charset="0"/>
                </a:rPr>
                <a:t>%</a:t>
              </a:r>
            </a:p>
          </p:txBody>
        </p:sp>
        <p:sp>
          <p:nvSpPr>
            <p:cNvPr id="54" name="Text Box 13"/>
            <p:cNvSpPr txBox="1">
              <a:spLocks noChangeArrowheads="1"/>
            </p:cNvSpPr>
            <p:nvPr/>
          </p:nvSpPr>
          <p:spPr bwMode="auto">
            <a:xfrm>
              <a:off x="6553634" y="3219554"/>
              <a:ext cx="936104" cy="461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6" tIns="45718" rIns="91436" bIns="45718">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tr-TR" b="1" i="1" dirty="0">
                  <a:latin typeface="Agency FB" pitchFamily="34" charset="0"/>
                  <a:cs typeface="Arial" pitchFamily="34" charset="0"/>
                </a:rPr>
                <a:t>35</a:t>
              </a:r>
              <a:r>
                <a:rPr lang="en-US" b="1" i="1" dirty="0">
                  <a:latin typeface="Agency FB" pitchFamily="34" charset="0"/>
                  <a:cs typeface="Arial" pitchFamily="34" charset="0"/>
                </a:rPr>
                <a:t>%</a:t>
              </a:r>
            </a:p>
          </p:txBody>
        </p:sp>
        <p:sp>
          <p:nvSpPr>
            <p:cNvPr id="55" name="Text Box 14"/>
            <p:cNvSpPr txBox="1">
              <a:spLocks noChangeArrowheads="1"/>
            </p:cNvSpPr>
            <p:nvPr/>
          </p:nvSpPr>
          <p:spPr bwMode="auto">
            <a:xfrm>
              <a:off x="6843031" y="2552700"/>
              <a:ext cx="685800" cy="33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i="1" dirty="0">
                  <a:latin typeface="Agency FB" pitchFamily="34" charset="0"/>
                  <a:cs typeface="Arial" pitchFamily="34" charset="0"/>
                </a:rPr>
                <a:t>1</a:t>
              </a:r>
              <a:r>
                <a:rPr lang="tr-TR" sz="1600" b="1" i="1" dirty="0">
                  <a:latin typeface="Agency FB" pitchFamily="34" charset="0"/>
                  <a:cs typeface="Arial" pitchFamily="34" charset="0"/>
                </a:rPr>
                <a:t>5</a:t>
              </a:r>
              <a:r>
                <a:rPr lang="en-US" sz="1600" b="1" i="1" dirty="0">
                  <a:latin typeface="Agency FB" pitchFamily="34" charset="0"/>
                  <a:cs typeface="Arial" pitchFamily="34" charset="0"/>
                </a:rPr>
                <a:t>%</a:t>
              </a:r>
            </a:p>
          </p:txBody>
        </p:sp>
        <p:sp>
          <p:nvSpPr>
            <p:cNvPr id="57" name="Text Box 10"/>
            <p:cNvSpPr txBox="1">
              <a:spLocks noChangeArrowheads="1"/>
            </p:cNvSpPr>
            <p:nvPr/>
          </p:nvSpPr>
          <p:spPr bwMode="auto">
            <a:xfrm>
              <a:off x="8420871" y="1568019"/>
              <a:ext cx="2738070" cy="830993"/>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wrap="square" lIns="91436" tIns="45718" rIns="91436" bIns="45718">
              <a:spAutoFit/>
            </a:bodyPr>
            <a:lstStyle/>
            <a:p>
              <a:pPr algn="r">
                <a:spcBef>
                  <a:spcPct val="50000"/>
                </a:spcBef>
                <a:defRPr/>
              </a:pPr>
              <a:r>
                <a:rPr lang="en-US" sz="1600" i="1" dirty="0">
                  <a:effectLst>
                    <a:outerShdw blurRad="38100" dist="38100" dir="2700000" algn="tl">
                      <a:srgbClr val="C0C0C0"/>
                    </a:outerShdw>
                  </a:effectLst>
                  <a:cs typeface="Arial" charset="0"/>
                </a:rPr>
                <a:t>If you quit from the system before 3 years, there is no state </a:t>
              </a:r>
              <a:r>
                <a:rPr lang="tr-TR" sz="1600" i="1" dirty="0" err="1">
                  <a:effectLst>
                    <a:outerShdw blurRad="38100" dist="38100" dir="2700000" algn="tl">
                      <a:srgbClr val="C0C0C0"/>
                    </a:outerShdw>
                  </a:effectLst>
                  <a:cs typeface="Arial" charset="0"/>
                </a:rPr>
                <a:t>contribution</a:t>
              </a:r>
              <a:r>
                <a:rPr lang="en-US" sz="1600" i="1" dirty="0">
                  <a:effectLst>
                    <a:outerShdw blurRad="38100" dist="38100" dir="2700000" algn="tl">
                      <a:srgbClr val="C0C0C0"/>
                    </a:outerShdw>
                  </a:effectLst>
                  <a:cs typeface="Arial" charset="0"/>
                </a:rPr>
                <a:t>.</a:t>
              </a:r>
            </a:p>
          </p:txBody>
        </p:sp>
        <p:sp>
          <p:nvSpPr>
            <p:cNvPr id="60" name="Oval 59">
              <a:extLst>
                <a:ext uri="{FF2B5EF4-FFF2-40B4-BE49-F238E27FC236}">
                  <a16:creationId xmlns:a16="http://schemas.microsoft.com/office/drawing/2014/main" id="{96F936AD-AFFF-4123-B569-E107C31F2CA7}"/>
                </a:ext>
              </a:extLst>
            </p:cNvPr>
            <p:cNvSpPr/>
            <p:nvPr/>
          </p:nvSpPr>
          <p:spPr>
            <a:xfrm>
              <a:off x="337981" y="1223634"/>
              <a:ext cx="2720598" cy="2581194"/>
            </a:xfrm>
            <a:prstGeom prst="ellipse">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400" dirty="0"/>
            </a:p>
          </p:txBody>
        </p:sp>
        <p:pic>
          <p:nvPicPr>
            <p:cNvPr id="62" name="Resim 61"/>
            <p:cNvPicPr>
              <a:picLocks noChangeAspect="1"/>
            </p:cNvPicPr>
            <p:nvPr/>
          </p:nvPicPr>
          <p:blipFill>
            <a:blip r:embed="rId4"/>
            <a:stretch>
              <a:fillRect/>
            </a:stretch>
          </p:blipFill>
          <p:spPr>
            <a:xfrm>
              <a:off x="1379181" y="1582161"/>
              <a:ext cx="638199" cy="638199"/>
            </a:xfrm>
            <a:prstGeom prst="rect">
              <a:avLst/>
            </a:prstGeom>
          </p:spPr>
        </p:pic>
        <p:sp>
          <p:nvSpPr>
            <p:cNvPr id="64" name="Text Box 7"/>
            <p:cNvSpPr txBox="1">
              <a:spLocks noChangeArrowheads="1"/>
            </p:cNvSpPr>
            <p:nvPr/>
          </p:nvSpPr>
          <p:spPr bwMode="auto">
            <a:xfrm>
              <a:off x="3038148" y="4786054"/>
              <a:ext cx="2453221" cy="584771"/>
            </a:xfrm>
            <a:prstGeom prst="rect">
              <a:avLst/>
            </a:prstGeom>
            <a:noFill/>
            <a:ln w="9525">
              <a:noFill/>
              <a:miter lim="800000"/>
              <a:headEnd/>
              <a:tailEnd/>
            </a:ln>
            <a:effectLst/>
          </p:spPr>
          <p:txBody>
            <a:bodyPr wrap="square" lIns="91436" tIns="45718" rIns="91436" bIns="45718">
              <a:spAutoFit/>
            </a:bodyPr>
            <a:lstStyle/>
            <a:p>
              <a:pPr marL="285750" indent="-285750" algn="r">
                <a:buFontTx/>
                <a:buChar char="-"/>
                <a:defRPr/>
              </a:pPr>
              <a:r>
                <a:rPr lang="en-US" sz="1600" dirty="0">
                  <a:cs typeface="Arial" charset="0"/>
                </a:rPr>
                <a:t>Entitled to retirement</a:t>
              </a:r>
            </a:p>
            <a:p>
              <a:pPr marL="285750" indent="-285750" algn="r">
                <a:buFontTx/>
                <a:buChar char="-"/>
                <a:defRPr/>
              </a:pPr>
              <a:r>
                <a:rPr lang="en-US" sz="1600" dirty="0">
                  <a:cs typeface="Arial" charset="0"/>
                </a:rPr>
                <a:t>Death &amp; Disability</a:t>
              </a:r>
            </a:p>
          </p:txBody>
        </p:sp>
        <p:sp>
          <p:nvSpPr>
            <p:cNvPr id="65" name="Text Box 8"/>
            <p:cNvSpPr txBox="1">
              <a:spLocks noChangeArrowheads="1"/>
            </p:cNvSpPr>
            <p:nvPr/>
          </p:nvSpPr>
          <p:spPr bwMode="auto">
            <a:xfrm>
              <a:off x="2896057" y="3954733"/>
              <a:ext cx="2982913" cy="338550"/>
            </a:xfrm>
            <a:prstGeom prst="rect">
              <a:avLst/>
            </a:prstGeom>
            <a:noFill/>
            <a:ln w="9525">
              <a:noFill/>
              <a:miter lim="800000"/>
              <a:headEnd/>
              <a:tailEnd/>
            </a:ln>
            <a:effectLst/>
          </p:spPr>
          <p:txBody>
            <a:bodyPr wrap="square" lIns="91436" tIns="45718" rIns="91436" bIns="45718">
              <a:spAutoFit/>
            </a:bodyPr>
            <a:lstStyle/>
            <a:p>
              <a:pPr algn="r">
                <a:spcBef>
                  <a:spcPct val="50000"/>
                </a:spcBef>
                <a:defRPr/>
              </a:pPr>
              <a:r>
                <a:rPr lang="en-US" sz="1600" dirty="0">
                  <a:cs typeface="Arial" charset="0"/>
                </a:rPr>
                <a:t>Early withdrawal after 10 years</a:t>
              </a:r>
            </a:p>
          </p:txBody>
        </p:sp>
        <p:sp>
          <p:nvSpPr>
            <p:cNvPr id="66" name="Text Box 9"/>
            <p:cNvSpPr txBox="1">
              <a:spLocks noChangeArrowheads="1"/>
            </p:cNvSpPr>
            <p:nvPr/>
          </p:nvSpPr>
          <p:spPr bwMode="auto">
            <a:xfrm>
              <a:off x="2833482" y="3160498"/>
              <a:ext cx="3600000" cy="338550"/>
            </a:xfrm>
            <a:prstGeom prst="rect">
              <a:avLst/>
            </a:prstGeom>
            <a:noFill/>
            <a:ln w="9525">
              <a:noFill/>
              <a:miter lim="800000"/>
              <a:headEnd/>
              <a:tailEnd/>
            </a:ln>
            <a:effectLst/>
          </p:spPr>
          <p:txBody>
            <a:bodyPr lIns="91436" tIns="45718" rIns="91436" bIns="45718">
              <a:spAutoFit/>
            </a:bodyPr>
            <a:lstStyle/>
            <a:p>
              <a:pPr algn="r">
                <a:spcBef>
                  <a:spcPct val="50000"/>
                </a:spcBef>
                <a:defRPr/>
              </a:pPr>
              <a:r>
                <a:rPr lang="en-US" sz="1600" dirty="0">
                  <a:cs typeface="Arial" charset="0"/>
                </a:rPr>
                <a:t>Early withdrawal between 6-10 years</a:t>
              </a:r>
            </a:p>
          </p:txBody>
        </p:sp>
        <p:sp>
          <p:nvSpPr>
            <p:cNvPr id="67" name="Text Box 10"/>
            <p:cNvSpPr txBox="1">
              <a:spLocks noChangeArrowheads="1"/>
            </p:cNvSpPr>
            <p:nvPr/>
          </p:nvSpPr>
          <p:spPr bwMode="auto">
            <a:xfrm>
              <a:off x="3243031" y="2397249"/>
              <a:ext cx="3600000" cy="338550"/>
            </a:xfrm>
            <a:prstGeom prst="rect">
              <a:avLst/>
            </a:prstGeom>
            <a:noFill/>
            <a:ln w="9525">
              <a:noFill/>
              <a:miter lim="800000"/>
              <a:headEnd/>
              <a:tailEnd/>
            </a:ln>
            <a:effectLst/>
          </p:spPr>
          <p:txBody>
            <a:bodyPr wrap="square" lIns="91436" tIns="45718" rIns="91436" bIns="45718">
              <a:spAutoFit/>
            </a:bodyPr>
            <a:lstStyle/>
            <a:p>
              <a:pPr algn="r">
                <a:spcBef>
                  <a:spcPct val="50000"/>
                </a:spcBef>
                <a:defRPr/>
              </a:pPr>
              <a:r>
                <a:rPr lang="en-US" sz="1600" dirty="0">
                  <a:cs typeface="Arial" charset="0"/>
                </a:rPr>
                <a:t>Early withdrawal between 3-6 years</a:t>
              </a:r>
            </a:p>
          </p:txBody>
        </p:sp>
        <p:sp>
          <p:nvSpPr>
            <p:cNvPr id="68" name="Text Box 10"/>
            <p:cNvSpPr txBox="1">
              <a:spLocks noChangeArrowheads="1"/>
            </p:cNvSpPr>
            <p:nvPr/>
          </p:nvSpPr>
          <p:spPr bwMode="auto">
            <a:xfrm>
              <a:off x="2648202" y="1781308"/>
              <a:ext cx="4710784" cy="369328"/>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wrap="square" lIns="91436" tIns="45718" rIns="91436" bIns="45718">
              <a:spAutoFit/>
            </a:bodyPr>
            <a:lstStyle/>
            <a:p>
              <a:pPr algn="r">
                <a:spcBef>
                  <a:spcPct val="50000"/>
                </a:spcBef>
                <a:defRPr/>
              </a:pPr>
              <a:r>
                <a:rPr lang="en-US" sz="1600" dirty="0">
                  <a:cs typeface="Arial" charset="0"/>
                </a:rPr>
                <a:t>Early withdrawal before 3 years </a:t>
              </a:r>
              <a:r>
                <a:rPr lang="en-US" b="1" i="1" dirty="0">
                  <a:solidFill>
                    <a:schemeClr val="tx1"/>
                  </a:solidFill>
                  <a:latin typeface="Agency FB" panose="020B0503020202020204" pitchFamily="34" charset="0"/>
                  <a:cs typeface="Arial" pitchFamily="34" charset="0"/>
                </a:rPr>
                <a:t>%0</a:t>
              </a:r>
            </a:p>
          </p:txBody>
        </p:sp>
        <p:sp>
          <p:nvSpPr>
            <p:cNvPr id="69" name="Şeritli Sağ Ok 68"/>
            <p:cNvSpPr/>
            <p:nvPr/>
          </p:nvSpPr>
          <p:spPr>
            <a:xfrm>
              <a:off x="7989808" y="1794116"/>
              <a:ext cx="720709" cy="319100"/>
            </a:xfrm>
            <a:prstGeom prst="stripedRightArrow">
              <a:avLst/>
            </a:prstGeom>
            <a:solidFill>
              <a:srgbClr val="F14B06"/>
            </a:solidFill>
            <a:ln>
              <a:solidFill>
                <a:srgbClr val="F68C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0" name="Şeritli Sağ Ok 69"/>
            <p:cNvSpPr/>
            <p:nvPr/>
          </p:nvSpPr>
          <p:spPr>
            <a:xfrm flipH="1">
              <a:off x="2620984" y="4809266"/>
              <a:ext cx="612872" cy="319100"/>
            </a:xfrm>
            <a:prstGeom prst="stripedRightArrow">
              <a:avLst/>
            </a:prstGeom>
            <a:solidFill>
              <a:srgbClr val="F14B06"/>
            </a:solidFill>
            <a:ln>
              <a:solidFill>
                <a:srgbClr val="F68C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2" name="Metin kutusu 71"/>
            <p:cNvSpPr txBox="1"/>
            <p:nvPr/>
          </p:nvSpPr>
          <p:spPr>
            <a:xfrm>
              <a:off x="248716" y="2236993"/>
              <a:ext cx="2899128" cy="1354217"/>
            </a:xfrm>
            <a:prstGeom prst="rect">
              <a:avLst/>
            </a:prstGeom>
            <a:noFill/>
          </p:spPr>
          <p:txBody>
            <a:bodyPr wrap="square" rtlCol="0">
              <a:spAutoFit/>
            </a:bodyPr>
            <a:lstStyle/>
            <a:p>
              <a:pPr algn="ctr"/>
              <a:r>
                <a:rPr lang="en-US" sz="1600" b="1" i="1" u="sng" dirty="0">
                  <a:solidFill>
                    <a:schemeClr val="bg1"/>
                  </a:solidFill>
                  <a:effectLst>
                    <a:outerShdw blurRad="38100" dist="38100" dir="2700000" algn="tl">
                      <a:srgbClr val="C0C0C0"/>
                    </a:outerShdw>
                  </a:effectLst>
                  <a:cs typeface="Arial" charset="0"/>
                </a:rPr>
                <a:t>Upper Limit:</a:t>
              </a:r>
              <a:br>
                <a:rPr lang="en-US" sz="1600" i="1" u="sng" dirty="0">
                  <a:solidFill>
                    <a:schemeClr val="bg1"/>
                  </a:solidFill>
                  <a:effectLst>
                    <a:outerShdw blurRad="38100" dist="38100" dir="2700000" algn="tl">
                      <a:srgbClr val="C0C0C0"/>
                    </a:outerShdw>
                  </a:effectLst>
                  <a:cs typeface="Arial" charset="0"/>
                </a:rPr>
              </a:br>
              <a:r>
                <a:rPr lang="en-US" sz="1600" i="1" dirty="0">
                  <a:solidFill>
                    <a:schemeClr val="bg1"/>
                  </a:solidFill>
                  <a:effectLst>
                    <a:outerShdw blurRad="38100" dist="38100" dir="2700000" algn="tl">
                      <a:srgbClr val="C0C0C0"/>
                    </a:outerShdw>
                  </a:effectLst>
                  <a:cs typeface="Arial" charset="0"/>
                </a:rPr>
                <a:t>%30 of Annual Gross</a:t>
              </a:r>
              <a:br>
                <a:rPr lang="en-US" sz="1600" i="1" dirty="0">
                  <a:solidFill>
                    <a:schemeClr val="bg1"/>
                  </a:solidFill>
                  <a:effectLst>
                    <a:outerShdw blurRad="38100" dist="38100" dir="2700000" algn="tl">
                      <a:srgbClr val="C0C0C0"/>
                    </a:outerShdw>
                  </a:effectLst>
                  <a:cs typeface="Arial" charset="0"/>
                </a:rPr>
              </a:br>
              <a:r>
                <a:rPr lang="en-US" sz="1600" i="1" dirty="0">
                  <a:solidFill>
                    <a:schemeClr val="bg1"/>
                  </a:solidFill>
                  <a:effectLst>
                    <a:outerShdw blurRad="38100" dist="38100" dir="2700000" algn="tl">
                      <a:srgbClr val="C0C0C0"/>
                    </a:outerShdw>
                  </a:effectLst>
                  <a:cs typeface="Arial" charset="0"/>
                </a:rPr>
                <a:t>Minimum Wage</a:t>
              </a:r>
              <a:br>
                <a:rPr lang="en-US" sz="1600" i="1" dirty="0">
                  <a:solidFill>
                    <a:schemeClr val="bg1"/>
                  </a:solidFill>
                  <a:effectLst>
                    <a:outerShdw blurRad="38100" dist="38100" dir="2700000" algn="tl">
                      <a:srgbClr val="C0C0C0"/>
                    </a:outerShdw>
                  </a:effectLst>
                  <a:cs typeface="Arial" charset="0"/>
                </a:rPr>
              </a:br>
              <a:r>
                <a:rPr lang="en-US" sz="1600" i="1" dirty="0">
                  <a:solidFill>
                    <a:schemeClr val="bg1"/>
                  </a:solidFill>
                  <a:effectLst>
                    <a:outerShdw blurRad="38100" dist="38100" dir="2700000" algn="tl">
                      <a:srgbClr val="C0C0C0"/>
                    </a:outerShdw>
                  </a:effectLst>
                  <a:cs typeface="Arial" charset="0"/>
                </a:rPr>
                <a:t>(240.030,00  TL for 2024)</a:t>
              </a:r>
            </a:p>
            <a:p>
              <a:pPr algn="ctr"/>
              <a:endParaRPr lang="en-US" dirty="0">
                <a:solidFill>
                  <a:schemeClr val="bg1"/>
                </a:solidFill>
              </a:endParaRPr>
            </a:p>
          </p:txBody>
        </p:sp>
        <p:pic>
          <p:nvPicPr>
            <p:cNvPr id="73"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17548" y="1685925"/>
              <a:ext cx="888129" cy="2924675"/>
            </a:xfrm>
            <a:prstGeom prst="rect">
              <a:avLst/>
            </a:prstGeom>
          </p:spPr>
        </p:pic>
        <p:grpSp>
          <p:nvGrpSpPr>
            <p:cNvPr id="76" name="Grup 75"/>
            <p:cNvGrpSpPr/>
            <p:nvPr/>
          </p:nvGrpSpPr>
          <p:grpSpPr>
            <a:xfrm>
              <a:off x="7742562" y="2974027"/>
              <a:ext cx="3594869" cy="844684"/>
              <a:chOff x="8575627" y="2941391"/>
              <a:chExt cx="3594869" cy="844684"/>
            </a:xfrm>
          </p:grpSpPr>
          <p:sp>
            <p:nvSpPr>
              <p:cNvPr id="74" name="TextBox 22">
                <a:extLst>
                  <a:ext uri="{FF2B5EF4-FFF2-40B4-BE49-F238E27FC236}">
                    <a16:creationId xmlns:a16="http://schemas.microsoft.com/office/drawing/2014/main" id="{3912F678-4B3E-476A-920E-3EE98B8D6F59}"/>
                  </a:ext>
                </a:extLst>
              </p:cNvPr>
              <p:cNvSpPr txBox="1"/>
              <p:nvPr/>
            </p:nvSpPr>
            <p:spPr>
              <a:xfrm flipH="1">
                <a:off x="9006476" y="2941391"/>
                <a:ext cx="3164020" cy="369332"/>
              </a:xfrm>
              <a:prstGeom prst="rect">
                <a:avLst/>
              </a:prstGeom>
              <a:noFill/>
            </p:spPr>
            <p:txBody>
              <a:bodyPr wrap="square" rtlCol="0" anchor="b">
                <a:spAutoFit/>
              </a:bodyPr>
              <a:lstStyle/>
              <a:p>
                <a:r>
                  <a:rPr lang="tr-TR" b="1" i="1" dirty="0">
                    <a:solidFill>
                      <a:schemeClr val="accent3"/>
                    </a:solidFill>
                  </a:rPr>
                  <a:t>REFUND TO TREASURY:</a:t>
                </a:r>
                <a:endParaRPr lang="en-US" b="1" i="1" dirty="0">
                  <a:solidFill>
                    <a:schemeClr val="accent3"/>
                  </a:solidFill>
                </a:endParaRPr>
              </a:p>
            </p:txBody>
          </p:sp>
          <p:sp>
            <p:nvSpPr>
              <p:cNvPr id="75" name="TextBox 23">
                <a:extLst>
                  <a:ext uri="{FF2B5EF4-FFF2-40B4-BE49-F238E27FC236}">
                    <a16:creationId xmlns:a16="http://schemas.microsoft.com/office/drawing/2014/main" id="{8A6D4493-E71B-413D-8893-8A0C73A3524C}"/>
                  </a:ext>
                </a:extLst>
              </p:cNvPr>
              <p:cNvSpPr txBox="1"/>
              <p:nvPr/>
            </p:nvSpPr>
            <p:spPr>
              <a:xfrm flipH="1">
                <a:off x="8575627" y="3201300"/>
                <a:ext cx="3164021" cy="584775"/>
              </a:xfrm>
              <a:prstGeom prst="rect">
                <a:avLst/>
              </a:prstGeom>
              <a:noFill/>
            </p:spPr>
            <p:txBody>
              <a:bodyPr wrap="square" rtlCol="0" anchor="t">
                <a:spAutoFit/>
              </a:bodyPr>
              <a:lstStyle/>
              <a:p>
                <a:pPr algn="r"/>
                <a:r>
                  <a:rPr lang="en-US" sz="1600" i="1" dirty="0"/>
                  <a:t>Undeserved proportion of SC returns back to Treasury </a:t>
                </a:r>
                <a:endParaRPr lang="en-US" sz="1600" i="1" dirty="0">
                  <a:latin typeface="+mj-lt"/>
                </a:endParaRPr>
              </a:p>
            </p:txBody>
          </p:sp>
        </p:grpSp>
      </p:grpSp>
      <p:sp>
        <p:nvSpPr>
          <p:cNvPr id="78" name="Metin kutusu 13">
            <a:extLst>
              <a:ext uri="{FF2B5EF4-FFF2-40B4-BE49-F238E27FC236}">
                <a16:creationId xmlns:a16="http://schemas.microsoft.com/office/drawing/2014/main" id="{C9DE0707-92C6-489D-B433-B12ECEF0895A}"/>
              </a:ext>
            </a:extLst>
          </p:cNvPr>
          <p:cNvSpPr txBox="1"/>
          <p:nvPr/>
        </p:nvSpPr>
        <p:spPr>
          <a:xfrm>
            <a:off x="7276708" y="4863652"/>
            <a:ext cx="2405476" cy="1107996"/>
          </a:xfrm>
          <a:prstGeom prst="rect">
            <a:avLst/>
          </a:prstGeom>
          <a:noFill/>
          <a:scene3d>
            <a:camera prst="perspectiveContrastingRightFacing"/>
            <a:lightRig rig="threePt" dir="t"/>
          </a:scene3d>
          <a:sp3d>
            <a:bevelT w="152400"/>
            <a:bevelB w="133350"/>
          </a:sp3d>
        </p:spPr>
        <p:txBody>
          <a:bodyPr wrap="square" rtlCol="0">
            <a:spAutoFit/>
          </a:bodyPr>
          <a:lstStyle/>
          <a:p>
            <a:r>
              <a:rPr lang="en-US" sz="1600" b="1" dirty="0">
                <a:cs typeface="Arial" panose="020B0604020202020204" pitchFamily="34" charset="0"/>
              </a:rPr>
              <a:t>Gradual entitlement  according to the time spent in the system</a:t>
            </a:r>
            <a:endParaRPr lang="tr-TR" sz="1600" b="1" dirty="0">
              <a:ea typeface="Times New Roman"/>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8282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68941"/>
            <a:ext cx="10134600" cy="606425"/>
          </a:xfrm>
        </p:spPr>
        <p:txBody>
          <a:bodyPr>
            <a:normAutofit/>
          </a:bodyPr>
          <a:lstStyle/>
          <a:p>
            <a:r>
              <a:rPr lang="tr-TR" sz="2400" b="1">
                <a:solidFill>
                  <a:srgbClr val="444691"/>
                </a:solidFill>
                <a:latin typeface="+mn-lt"/>
              </a:rPr>
              <a:t>Statistics (10.07.2024)</a:t>
            </a:r>
            <a:endParaRPr lang="tr-TR" sz="2400" dirty="0">
              <a:latin typeface="+mn-lt"/>
            </a:endParaRPr>
          </a:p>
        </p:txBody>
      </p:sp>
      <p:pic>
        <p:nvPicPr>
          <p:cNvPr id="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3854" y="268941"/>
            <a:ext cx="816405" cy="807384"/>
          </a:xfrm>
          <a:prstGeom prst="rect">
            <a:avLst/>
          </a:prstGeom>
        </p:spPr>
      </p:pic>
      <p:sp>
        <p:nvSpPr>
          <p:cNvPr id="5" name="Content Placeholder 1"/>
          <p:cNvSpPr>
            <a:spLocks noGrp="1"/>
          </p:cNvSpPr>
          <p:nvPr>
            <p:ph idx="1"/>
          </p:nvPr>
        </p:nvSpPr>
        <p:spPr>
          <a:xfrm>
            <a:off x="838200" y="875366"/>
            <a:ext cx="10515600" cy="4351338"/>
          </a:xfrm>
        </p:spPr>
        <p:txBody>
          <a:bodyPr>
            <a:normAutofit/>
          </a:bodyPr>
          <a:lstStyle/>
          <a:p>
            <a:pPr marL="0" indent="0">
              <a:buNone/>
            </a:pPr>
            <a:endParaRPr lang="tr-TR" sz="2400" dirty="0"/>
          </a:p>
          <a:p>
            <a:pPr marL="0" indent="0">
              <a:buNone/>
            </a:pPr>
            <a:endParaRPr lang="tr-TR" sz="2400" dirty="0"/>
          </a:p>
          <a:p>
            <a:pPr marL="0" indent="0">
              <a:buNone/>
            </a:pPr>
            <a:endParaRPr lang="tr-TR" sz="2400" dirty="0"/>
          </a:p>
          <a:p>
            <a:pPr marL="0" indent="0">
              <a:buNone/>
            </a:pPr>
            <a:endParaRPr lang="en-US" sz="2400" dirty="0"/>
          </a:p>
          <a:p>
            <a:pPr marL="0" indent="0" algn="just">
              <a:buNone/>
            </a:pPr>
            <a:r>
              <a:rPr lang="en-US" sz="2200" u="sng" dirty="0"/>
              <a:t>IPS &amp; AES as a whole;</a:t>
            </a:r>
          </a:p>
          <a:p>
            <a:pPr marL="0" indent="0" algn="just">
              <a:buNone/>
            </a:pPr>
            <a:r>
              <a:rPr lang="en-US" sz="2200" dirty="0"/>
              <a:t>Number of Participants		: </a:t>
            </a:r>
            <a:r>
              <a:rPr lang="en-US" sz="2200" b="1" dirty="0">
                <a:solidFill>
                  <a:srgbClr val="F68C1F"/>
                </a:solidFill>
              </a:rPr>
              <a:t>16.568.164 </a:t>
            </a:r>
            <a:r>
              <a:rPr lang="en-US" sz="2200" dirty="0"/>
              <a:t>	</a:t>
            </a:r>
          </a:p>
          <a:p>
            <a:pPr marL="0" indent="0" algn="just">
              <a:buNone/>
            </a:pPr>
            <a:r>
              <a:rPr lang="en-US" sz="2200" dirty="0"/>
              <a:t>Total Fund Size Excluding S.C	: </a:t>
            </a:r>
            <a:r>
              <a:rPr lang="tr-TR" sz="2200" b="1" dirty="0">
                <a:solidFill>
                  <a:srgbClr val="F68C1F"/>
                </a:solidFill>
              </a:rPr>
              <a:t>923 </a:t>
            </a:r>
            <a:r>
              <a:rPr lang="en-US" sz="2200" b="1" dirty="0">
                <a:solidFill>
                  <a:srgbClr val="F68C1F"/>
                </a:solidFill>
              </a:rPr>
              <a:t>Billion TL</a:t>
            </a:r>
          </a:p>
          <a:p>
            <a:pPr marL="0" indent="0" algn="just">
              <a:buNone/>
            </a:pPr>
            <a:r>
              <a:rPr lang="tr-TR" sz="2200" dirty="0"/>
              <a:t>Total </a:t>
            </a:r>
            <a:r>
              <a:rPr lang="tr-TR" sz="2200" dirty="0" err="1"/>
              <a:t>Fund</a:t>
            </a:r>
            <a:r>
              <a:rPr lang="tr-TR" sz="2200" dirty="0"/>
              <a:t> Size of S.C.	</a:t>
            </a:r>
            <a:r>
              <a:rPr lang="en-US" sz="2200" dirty="0"/>
              <a:t>	: </a:t>
            </a:r>
            <a:r>
              <a:rPr lang="tr-TR" sz="2200" b="1" dirty="0">
                <a:solidFill>
                  <a:srgbClr val="F68C1F"/>
                </a:solidFill>
              </a:rPr>
              <a:t>128 </a:t>
            </a:r>
            <a:r>
              <a:rPr lang="en-US" sz="2200" b="1" dirty="0">
                <a:solidFill>
                  <a:srgbClr val="F68C1F"/>
                </a:solidFill>
              </a:rPr>
              <a:t>Billion TL</a:t>
            </a:r>
            <a:endParaRPr lang="tr-TR" sz="2200" b="1" dirty="0">
              <a:solidFill>
                <a:srgbClr val="F68C1F"/>
              </a:solidFill>
            </a:endParaRPr>
          </a:p>
          <a:p>
            <a:pPr marL="0" indent="0" algn="just">
              <a:buNone/>
            </a:pPr>
            <a:r>
              <a:rPr lang="en-US" sz="2200" dirty="0"/>
              <a:t>Total Fund Size			: </a:t>
            </a:r>
            <a:r>
              <a:rPr lang="en-US" sz="2200" b="1" dirty="0">
                <a:solidFill>
                  <a:srgbClr val="F68C1F"/>
                </a:solidFill>
              </a:rPr>
              <a:t>1,051 Billion TL (</a:t>
            </a:r>
            <a:r>
              <a:rPr lang="en-US" sz="2200" b="1" dirty="0">
                <a:solidFill>
                  <a:srgbClr val="F68C1F"/>
                </a:solidFill>
                <a:latin typeface="Calibri" panose="020F0502020204030204" pitchFamily="34" charset="0"/>
                <a:cs typeface="Calibri" panose="020F0502020204030204" pitchFamily="34" charset="0"/>
              </a:rPr>
              <a:t>~</a:t>
            </a:r>
            <a:r>
              <a:rPr lang="en-US" sz="2200" b="1" dirty="0">
                <a:solidFill>
                  <a:srgbClr val="F68C1F"/>
                </a:solidFill>
              </a:rPr>
              <a:t>2.9% of GDP)</a:t>
            </a:r>
          </a:p>
          <a:p>
            <a:pPr marL="0" indent="0" algn="just">
              <a:buNone/>
            </a:pPr>
            <a:endParaRPr lang="en-US" sz="2200" dirty="0"/>
          </a:p>
        </p:txBody>
      </p:sp>
    </p:spTree>
    <p:extLst>
      <p:ext uri="{BB962C8B-B14F-4D97-AF65-F5344CB8AC3E}">
        <p14:creationId xmlns:p14="http://schemas.microsoft.com/office/powerpoint/2010/main" val="2582122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4"/>
          <p:cNvSpPr txBox="1"/>
          <p:nvPr/>
        </p:nvSpPr>
        <p:spPr>
          <a:xfrm>
            <a:off x="0" y="1640199"/>
            <a:ext cx="7869116" cy="3455676"/>
          </a:xfrm>
          <a:prstGeom prst="rect">
            <a:avLst/>
          </a:prstGeom>
          <a:noFill/>
          <a:ln>
            <a:noFill/>
          </a:ln>
        </p:spPr>
        <p:txBody>
          <a:bodyPr wrap="square" lIns="0" tIns="0" rIns="0" bIns="0" rtlCol="0">
            <a:normAutofit/>
          </a:bodyPr>
          <a:lstStyle/>
          <a:p>
            <a:pPr lvl="0" algn="ctr">
              <a:lnSpc>
                <a:spcPts val="6500"/>
              </a:lnSpc>
              <a:defRPr/>
            </a:pPr>
            <a:r>
              <a:rPr lang="en-US" sz="3600" b="1" dirty="0">
                <a:solidFill>
                  <a:schemeClr val="bg1"/>
                </a:solidFill>
                <a:ea typeface="Source Sans Pro ExtraLight" charset="0"/>
                <a:cs typeface="Source Sans Pro ExtraLight" charset="0"/>
              </a:rPr>
              <a:t>THANK YOU</a:t>
            </a:r>
          </a:p>
          <a:p>
            <a:pPr lvl="0" algn="ctr">
              <a:lnSpc>
                <a:spcPts val="6500"/>
              </a:lnSpc>
              <a:defRPr/>
            </a:pPr>
            <a:r>
              <a:rPr lang="en-US" sz="3600" b="1" dirty="0">
                <a:solidFill>
                  <a:schemeClr val="bg1"/>
                </a:solidFill>
                <a:ea typeface="Source Sans Pro ExtraLight" charset="0"/>
                <a:cs typeface="Source Sans Pro ExtraLight" charset="0"/>
              </a:rPr>
              <a:t>For more information:</a:t>
            </a:r>
          </a:p>
          <a:p>
            <a:pPr lvl="0" algn="ctr">
              <a:lnSpc>
                <a:spcPts val="6500"/>
              </a:lnSpc>
              <a:defRPr/>
            </a:pPr>
            <a:r>
              <a:rPr lang="en-US" sz="3600" b="1" dirty="0">
                <a:solidFill>
                  <a:schemeClr val="bg1"/>
                </a:solidFill>
                <a:ea typeface="Source Sans Pro ExtraLight" charset="0"/>
                <a:cs typeface="Source Sans Pro ExtraLight" charset="0"/>
              </a:rPr>
              <a:t>www.seddk.gov.tr</a:t>
            </a:r>
          </a:p>
          <a:p>
            <a:pPr lvl="0" algn="ctr">
              <a:lnSpc>
                <a:spcPts val="6500"/>
              </a:lnSpc>
              <a:defRPr/>
            </a:pPr>
            <a:r>
              <a:rPr lang="en-US" sz="3600" b="1" dirty="0">
                <a:solidFill>
                  <a:schemeClr val="bg1"/>
                </a:solidFill>
                <a:ea typeface="Source Sans Pro ExtraLight" charset="0"/>
                <a:cs typeface="Source Sans Pro ExtraLight" charset="0"/>
              </a:rPr>
              <a:t>www.egm.org.tr</a:t>
            </a:r>
          </a:p>
        </p:txBody>
      </p:sp>
    </p:spTree>
    <p:extLst>
      <p:ext uri="{BB962C8B-B14F-4D97-AF65-F5344CB8AC3E}">
        <p14:creationId xmlns:p14="http://schemas.microsoft.com/office/powerpoint/2010/main" val="231494604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t:contentTypeSchema xmlns:ct="http://schemas.microsoft.com/office/2006/metadata/contentType" xmlns:ma="http://schemas.microsoft.com/office/2006/metadata/properties/metaAttributes" ct:_="" ma:_="" ma:contentTypeName="Presentation" ma:contentTypeID="0x0101008B4DD370EC31429186F3AD49F0D3098F004A77CEA22D3A40738DB9741B0FD4187A0081A297DA330C4955888849EBD611C22600B7695513B295F147A7F253C73CAD0451" ma:contentTypeVersion="82" ma:contentTypeDescription="" ma:contentTypeScope="" ma:versionID="3ab3b49af576522097062755abfa089e">
  <xsd:schema xmlns:xsd="http://www.w3.org/2001/XMLSchema" xmlns:xs="http://www.w3.org/2001/XMLSchema" xmlns:p="http://schemas.microsoft.com/office/2006/metadata/properties" xmlns:ns1="54c4cd27-f286-408f-9ce0-33c1e0f3ab39" xmlns:ns2="422d9e62-c95f-4be8-bc96-fc16e6e7af15" xmlns:ns3="ddbd984f-848b-4d59-a9eb-1760df3af461" xmlns:ns5="c9f238dd-bb73-4aef-a7a5-d644ad823e52" xmlns:ns6="ca82dde9-3436-4d3d-bddd-d31447390034" targetNamespace="http://schemas.microsoft.com/office/2006/metadata/properties" ma:root="true" ma:fieldsID="2a9c735f9a6da323b39d94c368b2b46c" ns1:_="" ns2:_="" ns3:_="" ns5:_="" ns6:_="">
    <xsd:import namespace="54c4cd27-f286-408f-9ce0-33c1e0f3ab39"/>
    <xsd:import namespace="422d9e62-c95f-4be8-bc96-fc16e6e7af15"/>
    <xsd:import namespace="ddbd984f-848b-4d59-a9eb-1760df3af461"/>
    <xsd:import namespace="c9f238dd-bb73-4aef-a7a5-d644ad823e52"/>
    <xsd:import namespace="ca82dde9-3436-4d3d-bddd-d31447390034"/>
    <xsd:element name="properties">
      <xsd:complexType>
        <xsd:sequence>
          <xsd:element name="documentManagement">
            <xsd:complexType>
              <xsd:all>
                <xsd:element ref="ns1:OECDMeetingDate" minOccurs="0"/>
                <xsd:element ref="ns1:OECDKimStatus" minOccurs="0"/>
                <xsd:element ref="ns1:OECDKimBussinessContext" minOccurs="0"/>
                <xsd:element ref="ns1:OECDKimProvenance" minOccurs="0"/>
                <xsd:element ref="ns2:OECDExpirationDate" minOccurs="0"/>
                <xsd:element ref="ns3:OECDProjectLookup" minOccurs="0"/>
                <xsd:element ref="ns3:OECDProjectManager" minOccurs="0"/>
                <xsd:element ref="ns3:OECDProjectMembers" minOccurs="0"/>
                <xsd:element ref="ns3:OECDMainProject" minOccurs="0"/>
                <xsd:element ref="ns3:OECDPinnedBy" minOccurs="0"/>
                <xsd:element ref="ns3:OECDTagsCache" minOccurs="0"/>
                <xsd:element ref="ns2:_dlc_DocId" minOccurs="0"/>
                <xsd:element ref="ns2:_dlc_DocIdUrl" minOccurs="0"/>
                <xsd:element ref="ns5:eShareKeywordsTaxHTField0" minOccurs="0"/>
                <xsd:element ref="ns5:eShareTopicTaxHTField0" minOccurs="0"/>
                <xsd:element ref="ns5:eShareCountryTaxHTField0" minOccurs="0"/>
                <xsd:element ref="ns6:OECDlanguage" minOccurs="0"/>
                <xsd:element ref="ns6:TaxCatchAll" minOccurs="0"/>
                <xsd:element ref="ns5:eSharePWBTaxHTField0" minOccurs="0"/>
                <xsd:element ref="ns3:mcabdfbcfcc34b0db2b26427245c13c6" minOccurs="0"/>
                <xsd:element ref="ns6:TaxCatchAllLabel" minOccurs="0"/>
                <xsd:element ref="ns2:_dlc_DocIdPersistId" minOccurs="0"/>
                <xsd:element ref="ns5:eShareCommitteeTaxHTField0" minOccurs="0"/>
                <xsd:element ref="ns2:cdaa264386b64a5eb3931631587e1776" minOccurs="0"/>
                <xsd:element ref="ns3:nbb885e32ada4fa18483bd70230d535b"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c4cd27-f286-408f-9ce0-33c1e0f3ab39" elementFormDefault="qualified">
    <xsd:import namespace="http://schemas.microsoft.com/office/2006/documentManagement/types"/>
    <xsd:import namespace="http://schemas.microsoft.com/office/infopath/2007/PartnerControls"/>
    <xsd:element name="OECDMeetingDate" ma:index="0" nillable="true" ma:displayName="Meeting Date" ma:default="" ma:format="DateOnly" ma:hidden="true" ma:internalName="OECDMeetingDate" ma:readOnly="false">
      <xsd:simpleType>
        <xsd:restriction base="dms:DateTime"/>
      </xsd:simpleType>
    </xsd:element>
    <xsd:element name="OECDKimStatus" ma:index="3" nillable="true" ma:displayName="Kim status" ma:default="Draft" ma:description="" ma:format="Dropdown" ma:hidden="true" ma:internalName="OECDKimStatus" ma:readOnly="false">
      <xsd:simpleType>
        <xsd:restriction base="dms:Choice">
          <xsd:enumeration value="Draft"/>
          <xsd:enumeration value="Final"/>
        </xsd:restriction>
      </xsd:simpleType>
    </xsd:element>
    <xsd:element name="OECDKimBussinessContext" ma:index="4" nillable="true" ma:displayName="Kim bussiness context" ma:description="" ma:hidden="true" ma:internalName="OECDKimBussinessContext" ma:readOnly="false">
      <xsd:simpleType>
        <xsd:restriction base="dms:Text"/>
      </xsd:simpleType>
    </xsd:element>
    <xsd:element name="OECDKimProvenance" ma:index="5" nillable="true" ma:displayName="Kim provenance" ma:description="" ma:hidden="true" ma:internalName="OECDKimProvenance"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22d9e62-c95f-4be8-bc96-fc16e6e7af15" elementFormDefault="qualified">
    <xsd:import namespace="http://schemas.microsoft.com/office/2006/documentManagement/types"/>
    <xsd:import namespace="http://schemas.microsoft.com/office/infopath/2007/PartnerControls"/>
    <xsd:element name="OECDExpirationDate" ma:index="8" nillable="true" ma:displayName="Highlights" ma:default="" ma:description="" ma:format="DateOnly" ma:hidden="true" ma:indexed="true" ma:internalName="OECDExpirationDate" ma:readOnly="false">
      <xsd:simpleType>
        <xsd:restriction base="dms:DateTime"/>
      </xsd:simpleType>
    </xsd:element>
    <xsd:element name="_dlc_DocId" ma:index="20" nillable="true" ma:displayName="Document ID" ma:description="" ma:hidden="true" ma:internalName="_dlc_DocId" ma:readOnly="true">
      <xsd:simpleType>
        <xsd:restriction base="dms:Text"/>
      </xsd:simpleType>
    </xsd:element>
    <xsd:element name="_dlc_DocIdUrl" ma:index="23" nillable="true" ma:displayName="Document ID" ma:description=""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3" nillable="true" ma:displayName="Persist ID" ma:description="Keep ID on add." ma:hidden="true" ma:internalName="_dlc_DocIdPersistId" ma:readOnly="true">
      <xsd:simpleType>
        <xsd:restriction base="dms:Boolean"/>
      </xsd:simpleType>
    </xsd:element>
    <xsd:element name="cdaa264386b64a5eb3931631587e1776" ma:index="37" nillable="true" ma:taxonomy="true" ma:internalName="cdaa264386b64a5eb3931631587e1776" ma:taxonomyFieldName="OECDHorizontalProjects" ma:displayName="Horizontal project" ma:readOnly="false" ma:default="" ma:fieldId="{cdaa2643-86b6-4a5e-b393-1631587e1776}" ma:taxonomyMulti="true" ma:sspId="27ec883c-a62c-444f-a935-fcddb579e39d" ma:termSetId="d3ca0e0e-65f9-44bf-9d98-5271504f6d61"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dbd984f-848b-4d59-a9eb-1760df3af461" elementFormDefault="qualified">
    <xsd:import namespace="http://schemas.microsoft.com/office/2006/documentManagement/types"/>
    <xsd:import namespace="http://schemas.microsoft.com/office/infopath/2007/PartnerControls"/>
    <xsd:element name="OECDProjectLookup" ma:index="9" nillable="true" ma:displayName="Project" ma:description="" ma:hidden="true" ma:indexed="true" ma:list="bc83b2af-e160-442d-bd56-c59d584bfbe4" ma:internalName="OECDProjectLookup" ma:readOnly="false" ma:showField="OECDShortProjectName" ma:web="ddbd984f-848b-4d59-a9eb-1760df3af461">
      <xsd:simpleType>
        <xsd:restriction base="dms:Lookup"/>
      </xsd:simpleType>
    </xsd:element>
    <xsd:element name="OECDProjectManager" ma:index="10" nillable="true" ma:displayName="Project manager" ma:description="" ma:hidden="true" ma:indexed="true" ma:internalName="OECDProjectManage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ProjectMembers" ma:index="11" nillable="true" ma:displayName="Project members" ma:description="" ma:hidden="true" ma:internalName="OECDProjectMembers" ma:readOnly="fals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MainProject" ma:index="14" nillable="true" ma:displayName="Main project" ma:description="" ma:hidden="true" ma:indexed="true" ma:list="bc83b2af-e160-442d-bd56-c59d584bfbe4" ma:internalName="OECDMainProject" ma:readOnly="false" ma:showField="OECDShortProjectName">
      <xsd:simpleType>
        <xsd:restriction base="dms:Lookup"/>
      </xsd:simpleType>
    </xsd:element>
    <xsd:element name="OECDPinnedBy" ma:index="15" nillable="true" ma:displayName="Pinned by" ma:description="" ma:hidden="true" ma:internalName="OECDPinn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TagsCache" ma:index="19" nillable="true" ma:displayName="Tags cache" ma:description="" ma:hidden="true" ma:internalName="OECDTagsCache">
      <xsd:simpleType>
        <xsd:restriction base="dms:Note"/>
      </xsd:simpleType>
    </xsd:element>
    <xsd:element name="mcabdfbcfcc34b0db2b26427245c13c6" ma:index="31" nillable="true" ma:displayName="Deliverable owner_0" ma:hidden="true" ma:internalName="mcabdfbcfcc34b0db2b26427245c13c6">
      <xsd:simpleType>
        <xsd:restriction base="dms:Note"/>
      </xsd:simpleType>
    </xsd:element>
    <xsd:element name="nbb885e32ada4fa18483bd70230d535b" ma:index="38" nillable="true" ma:taxonomy="true" ma:internalName="nbb885e32ada4fa18483bd70230d535b" ma:taxonomyFieldName="OECDProjectOwnerStructure" ma:displayName="Project owner" ma:readOnly="false" ma:default="" ma:fieldId="7bb885e3-2ada-4fa1-8483-bd70230d535b" ma:taxonomyMulti="true" ma:sspId="27ec883c-a62c-444f-a935-fcddb579e39d" ma:termSetId="aeec4dcb-19ee-4bc0-941f-681845b568c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9f238dd-bb73-4aef-a7a5-d644ad823e52" elementFormDefault="qualified">
    <xsd:import namespace="http://schemas.microsoft.com/office/2006/documentManagement/types"/>
    <xsd:import namespace="http://schemas.microsoft.com/office/infopath/2007/PartnerControls"/>
    <xsd:element name="eShareKeywordsTaxHTField0" ma:index="24" nillable="true" ma:taxonomy="true" ma:internalName="eShareKeywordsTaxHTField0" ma:taxonomyFieldName="OECDKeywords" ma:displayName="Keywords" ma:default="" ma:fieldId="{8a7c3663-990d-467c-b1b8-bb4b775674ad}" ma:taxonomyMulti="true" ma:sspId="27ec883c-a62c-444f-a935-fcddb579e39d" ma:termSetId="f51791ee-8e04-4654-a875-fc747102cd45" ma:anchorId="00000000-0000-0000-0000-000000000000" ma:open="true" ma:isKeyword="false">
      <xsd:complexType>
        <xsd:sequence>
          <xsd:element ref="pc:Terms" minOccurs="0" maxOccurs="1"/>
        </xsd:sequence>
      </xsd:complexType>
    </xsd:element>
    <xsd:element name="eShareTopicTaxHTField0" ma:index="25" nillable="true" ma:taxonomy="true" ma:internalName="eShareTopicTaxHTField0" ma:taxonomyFieldName="OECDTopic" ma:displayName="Topic" ma:readOnly="false" ma:default="" ma:fieldId="{9b5335f8-765c-484a-86dd-d10580650a95}" ma:taxonomyMulti="true" ma:sspId="27ec883c-a62c-444f-a935-fcddb579e39d" ma:termSetId="d0043ed9-7fdc-4b21-8641-a864cc50d2b2" ma:anchorId="00000000-0000-0000-0000-000000000000" ma:open="false" ma:isKeyword="false">
      <xsd:complexType>
        <xsd:sequence>
          <xsd:element ref="pc:Terms" minOccurs="0" maxOccurs="1"/>
        </xsd:sequence>
      </xsd:complexType>
    </xsd:element>
    <xsd:element name="eShareCountryTaxHTField0" ma:index="26" nillable="true" ma:taxonomy="true" ma:internalName="eShareCountryTaxHTField0" ma:taxonomyFieldName="OECDCountry" ma:displayName="Country" ma:readOnly="false" ma:default="" ma:fieldId="{aa366335-bba6-4f71-86c6-f91b1ae503c2}" ma:taxonomyMulti="true" ma:sspId="27ec883c-a62c-444f-a935-fcddb579e39d" ma:termSetId="e1026e78-e24d-4b33-a8f4-6ff75b8e5ad2" ma:anchorId="00000000-0000-0000-0000-000000000000" ma:open="false" ma:isKeyword="false">
      <xsd:complexType>
        <xsd:sequence>
          <xsd:element ref="pc:Terms" minOccurs="0" maxOccurs="1"/>
        </xsd:sequence>
      </xsd:complexType>
    </xsd:element>
    <xsd:element name="eSharePWBTaxHTField0" ma:index="30" nillable="true" ma:taxonomy="true" ma:internalName="eSharePWBTaxHTField0" ma:taxonomyFieldName="OECDPWB" ma:displayName="PWB" ma:readOnly="false" ma:fieldId="{fe327ce1-b783-48aa-9b0b-52ad26d1c9f6}" ma:sspId="27ec883c-a62c-444f-a935-fcddb579e39d" ma:termSetId="7bc7477d-4ef0-4820-a158-bb7b3cda138d" ma:anchorId="00000000-0000-0000-0000-000000000000" ma:open="false" ma:isKeyword="false">
      <xsd:complexType>
        <xsd:sequence>
          <xsd:element ref="pc:Terms" minOccurs="0" maxOccurs="1"/>
        </xsd:sequence>
      </xsd:complexType>
    </xsd:element>
    <xsd:element name="eShareCommitteeTaxHTField0" ma:index="36" nillable="true" ma:taxonomy="true" ma:internalName="eShareCommitteeTaxHTField0" ma:taxonomyFieldName="OECDCommittee" ma:displayName="Committee" ma:readOnly="false" ma:fieldId="{29494d90-e667-47b5-adc1-d09dfb5832ab}" ma:sspId="27ec883c-a62c-444f-a935-fcddb579e39d" ma:termSetId="87919aae-be42-4481-84cf-2389a5c84ac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a82dde9-3436-4d3d-bddd-d31447390034" elementFormDefault="qualified">
    <xsd:import namespace="http://schemas.microsoft.com/office/2006/documentManagement/types"/>
    <xsd:import namespace="http://schemas.microsoft.com/office/infopath/2007/PartnerControls"/>
    <xsd:element name="OECDlanguage" ma:index="27" nillable="true" ma:displayName="Document language" ma:default="English" ma:description="" ma:format="Dropdown" ma:hidden="true" ma:internalName="OECDlanguage" ma:readOnly="false">
      <xsd:simpleType>
        <xsd:restriction base="dms:Choice">
          <xsd:enumeration value="English"/>
          <xsd:enumeration value="French"/>
        </xsd:restriction>
      </xsd:simpleType>
    </xsd:element>
    <xsd:element name="TaxCatchAll" ma:index="29" nillable="true" ma:displayName="Taxonomy Catch All Column" ma:hidden="true" ma:list="{4d2fa938-8d37-45fa-910f-cb0aa52e3ee4}" ma:internalName="TaxCatchAll" ma:showField="CatchAllData" ma:web="422d9e62-c95f-4be8-bc96-fc16e6e7af15">
      <xsd:complexType>
        <xsd:complexContent>
          <xsd:extension base="dms:MultiChoiceLookup">
            <xsd:sequence>
              <xsd:element name="Value" type="dms:Lookup" maxOccurs="unbounded" minOccurs="0" nillable="true"/>
            </xsd:sequence>
          </xsd:extension>
        </xsd:complexContent>
      </xsd:complexType>
    </xsd:element>
    <xsd:element name="TaxCatchAllLabel" ma:index="32" nillable="true" ma:displayName="Taxonomy Catch All Column1" ma:hidden="true" ma:list="{4d2fa938-8d37-45fa-910f-cb0aa52e3ee4}" ma:internalName="TaxCatchAllLabel" ma:readOnly="true" ma:showField="CatchAllDataLabel" ma:web="422d9e62-c95f-4be8-bc96-fc16e6e7af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6"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27ec883c-a62c-444f-a935-fcddb579e39d" ContentTypeId="0x0101008B4DD370EC31429186F3AD49F0D3098F004A77CEA22D3A40738DB9741B0FD4187A" PreviousValue="false"/>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CtFieldPriority xmlns="http://www.oecd.org/eshare/projectsentre/CtFieldPriority/" xmlns:i="http://www.w3.org/2001/XMLSchema-instance">
  <PriorityFields xmlns:a="http://schemas.microsoft.com/2003/10/Serialization/Arrays"/>
</CtFieldPriority>
</file>

<file path=customXml/item5.xml><?xml version="1.0" encoding="utf-8"?>
<?mso-contentType ?>
<FormTemplates xmlns="http://schemas.microsoft.com/sharepoint/v3/contenttype/forms">
  <Display>OECDListFormCollapsible</Display>
  <Edit>OECDListFormCollapsible</Edit>
  <New>OECDListFormCollapsible</New>
</FormTemplates>
</file>

<file path=customXml/item6.xml><?xml version="1.0" encoding="utf-8"?>
<p:properties xmlns:p="http://schemas.microsoft.com/office/2006/metadata/properties" xmlns:xsi="http://www.w3.org/2001/XMLSchema-instance" xmlns:pc="http://schemas.microsoft.com/office/infopath/2007/PartnerControls">
  <documentManagement>
    <mcabdfbcfcc34b0db2b26427245c13c6 xmlns="ddbd984f-848b-4d59-a9eb-1760df3af461" xsi:nil="true"/>
    <OECDKimBussinessContext xmlns="54c4cd27-f286-408f-9ce0-33c1e0f3ab39" xsi:nil="true"/>
    <OECDTagsCache xmlns="ddbd984f-848b-4d59-a9eb-1760df3af461" xsi:nil="true"/>
    <OECDlanguage xmlns="ca82dde9-3436-4d3d-bddd-d31447390034">English</OECDlanguage>
    <eSharePWBTaxHTField0 xmlns="c9f238dd-bb73-4aef-a7a5-d644ad823e52">
      <Terms xmlns="http://schemas.microsoft.com/office/infopath/2007/PartnerControls">
        <TermInfo xmlns="http://schemas.microsoft.com/office/infopath/2007/PartnerControls">
          <TermName xmlns="http://schemas.microsoft.com/office/infopath/2007/PartnerControls">2017-18</TermName>
          <TermId xmlns="http://schemas.microsoft.com/office/infopath/2007/PartnerControls">ffda23c2-cd1b-45cc-b3f4-67b12010cc58</TermId>
        </TermInfo>
      </Terms>
    </eSharePWBTaxHTField0>
    <OECDMeetingDate xmlns="54c4cd27-f286-408f-9ce0-33c1e0f3ab39" xsi:nil="true"/>
    <OECDPinnedBy xmlns="ddbd984f-848b-4d59-a9eb-1760df3af461">
      <UserInfo>
        <DisplayName/>
        <AccountId xsi:nil="true"/>
        <AccountType/>
      </UserInfo>
    </OECDPinnedBy>
    <cdaa264386b64a5eb3931631587e1776 xmlns="422d9e62-c95f-4be8-bc96-fc16e6e7af15">
      <Terms xmlns="http://schemas.microsoft.com/office/infopath/2007/PartnerControls"/>
    </cdaa264386b64a5eb3931631587e1776>
    <nbb885e32ada4fa18483bd70230d535b xmlns="ddbd984f-848b-4d59-a9eb-1760df3af461">
      <Terms xmlns="http://schemas.microsoft.com/office/infopath/2007/PartnerControls">
        <TermInfo xmlns="http://schemas.microsoft.com/office/infopath/2007/PartnerControls">
          <TermName xmlns="http://schemas.microsoft.com/office/infopath/2007/PartnerControls">DAF/IPPFM</TermName>
          <TermId xmlns="http://schemas.microsoft.com/office/infopath/2007/PartnerControls">894dfadc-16c3-441c-840d-02ae3778bf04</TermId>
        </TermInfo>
      </Terms>
    </nbb885e32ada4fa18483bd70230d535b>
    <OECDExpirationDate xmlns="422d9e62-c95f-4be8-bc96-fc16e6e7af15" xsi:nil="true"/>
    <OECDProjectMembers xmlns="ddbd984f-848b-4d59-a9eb-1760df3af461">
      <UserInfo>
        <DisplayName>PAKLINA Nina, DAF/CM</DisplayName>
        <AccountId>189</AccountId>
        <AccountType/>
      </UserInfo>
      <UserInfo>
        <DisplayName>CASTILLO Karen, DAF/CFIP</DisplayName>
        <AccountId>2968</AccountId>
        <AccountType/>
      </UserInfo>
      <UserInfo>
        <DisplayName>STANKO Dariusz, DAF/CM</DisplayName>
        <AccountId>350</AccountId>
        <AccountType/>
      </UserInfo>
      <UserInfo>
        <DisplayName>HOLLOWAY Kayleen, DAF/CFIP</DisplayName>
        <AccountId>3800</AccountId>
        <AccountType/>
      </UserInfo>
      <UserInfo>
        <DisplayName>OH Seungjoon, DAF/CM</DisplayName>
        <AccountId>3737</AccountId>
        <AccountType/>
      </UserInfo>
      <UserInfo>
        <DisplayName>JOACHIM Juliette, GOV/INDIGO</DisplayName>
        <AccountId>4132</AccountId>
        <AccountType/>
      </UserInfo>
      <UserInfo>
        <DisplayName>MESSY Flore-Anne, DAF</DisplayName>
        <AccountId>105</AccountId>
        <AccountType/>
      </UserInfo>
      <UserInfo>
        <DisplayName>ABBOTT Eva, DAF/CM</DisplayName>
        <AccountId>4652</AccountId>
        <AccountType/>
      </UserInfo>
      <UserInfo>
        <DisplayName>BUSCHINI Virginie, WISE/MSU</DisplayName>
        <AccountId>1378</AccountId>
        <AccountType/>
      </UserInfo>
      <UserInfo>
        <DisplayName>PALMI Johanna, DAF/CM</DisplayName>
        <AccountId>2472</AccountId>
        <AccountType/>
      </UserInfo>
      <UserInfo>
        <DisplayName>SORITA MENEZES Henrique, DAF</DisplayName>
        <AccountId>2909</AccountId>
        <AccountType/>
      </UserInfo>
      <UserInfo>
        <DisplayName>ANTOLIN Pablo, DAF/CM</DisplayName>
        <AccountId>244</AccountId>
        <AccountType/>
      </UserInfo>
      <UserInfo>
        <DisplayName>ONO Noe, DAF/CM</DisplayName>
        <AccountId>5927</AccountId>
        <AccountType/>
      </UserInfo>
    </OECDProjectMembers>
    <eShareCommitteeTaxHTField0 xmlns="c9f238dd-bb73-4aef-a7a5-d644ad823e52">
      <Terms xmlns="http://schemas.microsoft.com/office/infopath/2007/PartnerControls"/>
    </eShareCommitteeTaxHTField0>
    <OECDKimProvenance xmlns="54c4cd27-f286-408f-9ce0-33c1e0f3ab39" xsi:nil="true"/>
    <OECDKimStatus xmlns="54c4cd27-f286-408f-9ce0-33c1e0f3ab39">Draft</OECDKimStatus>
    <OECDProjectLookup xmlns="ddbd984f-848b-4d59-a9eb-1760df3af461">93</OECDProjectLookup>
    <OECDMainProject xmlns="ddbd984f-848b-4d59-a9eb-1760df3af461">35</OECDMainProject>
    <eShareTopicTaxHTField0 xmlns="c9f238dd-bb73-4aef-a7a5-d644ad823e52">
      <Terms xmlns="http://schemas.microsoft.com/office/infopath/2007/PartnerControls"/>
    </eShareTopicTaxHTField0>
    <eShareCountryTaxHTField0 xmlns="c9f238dd-bb73-4aef-a7a5-d644ad823e52">
      <Terms xmlns="http://schemas.microsoft.com/office/infopath/2007/PartnerControls"/>
    </eShareCountryTaxHTField0>
    <OECDProjectManager xmlns="ddbd984f-848b-4d59-a9eb-1760df3af461">
      <UserInfo>
        <DisplayName/>
        <AccountId>350</AccountId>
        <AccountType/>
      </UserInfo>
    </OECDProjectManager>
    <eShareKeywordsTaxHTField0 xmlns="c9f238dd-bb73-4aef-a7a5-d644ad823e52">
      <Terms xmlns="http://schemas.microsoft.com/office/infopath/2007/PartnerControls"/>
    </eShareKeywordsTaxHTField0>
    <TaxCatchAll xmlns="ca82dde9-3436-4d3d-bddd-d31447390034">
      <Value>133</Value>
      <Value>547</Value>
    </TaxCatchAll>
    <_dlc_DocId xmlns="422d9e62-c95f-4be8-bc96-fc16e6e7af15">ESHAREDAF-38-446215</_dlc_DocId>
    <_dlc_DocIdUrl xmlns="422d9e62-c95f-4be8-bc96-fc16e6e7af15">
      <Url>https://portal.oecd.org/eshare/daf/pc/_layouts/15/DocIdRedir.aspx?ID=ESHAREDAF-38-446215</Url>
      <Description>ESHAREDAF-38-446215</Description>
    </_dlc_DocIdUrl>
  </documentManagement>
</p:properties>
</file>

<file path=customXml/itemProps1.xml><?xml version="1.0" encoding="utf-8"?>
<ds:datastoreItem xmlns:ds="http://schemas.openxmlformats.org/officeDocument/2006/customXml" ds:itemID="{5C5358C6-5FCD-4567-B024-63FE7CA692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c4cd27-f286-408f-9ce0-33c1e0f3ab39"/>
    <ds:schemaRef ds:uri="422d9e62-c95f-4be8-bc96-fc16e6e7af15"/>
    <ds:schemaRef ds:uri="ddbd984f-848b-4d59-a9eb-1760df3af461"/>
    <ds:schemaRef ds:uri="c9f238dd-bb73-4aef-a7a5-d644ad823e52"/>
    <ds:schemaRef ds:uri="ca82dde9-3436-4d3d-bddd-d314473900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21EED38-93CD-426E-B67C-1DA491F70D57}">
  <ds:schemaRefs>
    <ds:schemaRef ds:uri="Microsoft.SharePoint.Taxonomy.ContentTypeSync"/>
  </ds:schemaRefs>
</ds:datastoreItem>
</file>

<file path=customXml/itemProps3.xml><?xml version="1.0" encoding="utf-8"?>
<ds:datastoreItem xmlns:ds="http://schemas.openxmlformats.org/officeDocument/2006/customXml" ds:itemID="{07D57CF4-7318-46FD-B6FF-455875EA988B}">
  <ds:schemaRefs>
    <ds:schemaRef ds:uri="http://schemas.microsoft.com/sharepoint/events"/>
  </ds:schemaRefs>
</ds:datastoreItem>
</file>

<file path=customXml/itemProps4.xml><?xml version="1.0" encoding="utf-8"?>
<ds:datastoreItem xmlns:ds="http://schemas.openxmlformats.org/officeDocument/2006/customXml" ds:itemID="{262663F9-FF7F-4AB4-9953-72B19D458A6E}">
  <ds:schemaRefs>
    <ds:schemaRef ds:uri="http://www.oecd.org/eshare/projectsentre/CtFieldPriority/"/>
    <ds:schemaRef ds:uri="http://schemas.microsoft.com/2003/10/Serialization/Arrays"/>
  </ds:schemaRefs>
</ds:datastoreItem>
</file>

<file path=customXml/itemProps5.xml><?xml version="1.0" encoding="utf-8"?>
<ds:datastoreItem xmlns:ds="http://schemas.openxmlformats.org/officeDocument/2006/customXml" ds:itemID="{0CC6F699-484C-48ED-886F-680871E06E68}">
  <ds:schemaRefs>
    <ds:schemaRef ds:uri="http://schemas.microsoft.com/sharepoint/v3/contenttype/forms"/>
  </ds:schemaRefs>
</ds:datastoreItem>
</file>

<file path=customXml/itemProps6.xml><?xml version="1.0" encoding="utf-8"?>
<ds:datastoreItem xmlns:ds="http://schemas.openxmlformats.org/officeDocument/2006/customXml" ds:itemID="{C4400BAD-CE7A-42F3-B6D4-74080CB7EF5B}">
  <ds:schemaRefs>
    <ds:schemaRef ds:uri="http://schemas.microsoft.com/office/infopath/2007/PartnerControls"/>
    <ds:schemaRef ds:uri="http://purl.org/dc/elements/1.1/"/>
    <ds:schemaRef ds:uri="http://purl.org/dc/dcmitype/"/>
    <ds:schemaRef ds:uri="http://schemas.microsoft.com/office/2006/documentManagement/types"/>
    <ds:schemaRef ds:uri="http://purl.org/dc/terms/"/>
    <ds:schemaRef ds:uri="http://schemas.openxmlformats.org/package/2006/metadata/core-properties"/>
    <ds:schemaRef ds:uri="ddbd984f-848b-4d59-a9eb-1760df3af461"/>
    <ds:schemaRef ds:uri="http://schemas.microsoft.com/office/2006/metadata/properties"/>
    <ds:schemaRef ds:uri="54c4cd27-f286-408f-9ce0-33c1e0f3ab39"/>
    <ds:schemaRef ds:uri="http://www.w3.org/XML/1998/namespace"/>
    <ds:schemaRef ds:uri="ca82dde9-3436-4d3d-bddd-d31447390034"/>
    <ds:schemaRef ds:uri="c9f238dd-bb73-4aef-a7a5-d644ad823e52"/>
    <ds:schemaRef ds:uri="422d9e62-c95f-4be8-bc96-fc16e6e7af15"/>
  </ds:schemaRefs>
</ds:datastoreItem>
</file>

<file path=docProps/app.xml><?xml version="1.0" encoding="utf-8"?>
<Properties xmlns="http://schemas.openxmlformats.org/officeDocument/2006/extended-properties" xmlns:vt="http://schemas.openxmlformats.org/officeDocument/2006/docPropsVTypes">
  <TotalTime>408</TotalTime>
  <Words>572</Words>
  <Application>Microsoft Office PowerPoint</Application>
  <PresentationFormat>Widescreen</PresentationFormat>
  <Paragraphs>62</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Agency FB</vt:lpstr>
      <vt:lpstr>Arial</vt:lpstr>
      <vt:lpstr>Calibri</vt:lpstr>
      <vt:lpstr>Calibri Light</vt:lpstr>
      <vt:lpstr>Fira Sans Extra Condensed</vt:lpstr>
      <vt:lpstr>Roboto</vt:lpstr>
      <vt:lpstr>Source Sans Pro ExtraLight</vt:lpstr>
      <vt:lpstr>Times New Roman</vt:lpstr>
      <vt:lpstr>Office Teması</vt:lpstr>
      <vt:lpstr>PowerPoint Presentation</vt:lpstr>
      <vt:lpstr>Milestones of State Matching Contribution </vt:lpstr>
      <vt:lpstr>State Contribution </vt:lpstr>
      <vt:lpstr>State Contribution </vt:lpstr>
      <vt:lpstr>State Contribution: Vesting Rules &amp; Limit</vt:lpstr>
      <vt:lpstr>Statistics (10.07.2024)</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BTVY</dc:creator>
  <cp:lastModifiedBy>PALMI Johanna, DAF/CM</cp:lastModifiedBy>
  <cp:revision>37</cp:revision>
  <dcterms:created xsi:type="dcterms:W3CDTF">2023-06-16T11:33:25Z</dcterms:created>
  <dcterms:modified xsi:type="dcterms:W3CDTF">2024-09-17T15:33:19Z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e5510b0-e729-4ef0-a3dd-4ba0dfe56c99_Enabled">
    <vt:lpwstr>true</vt:lpwstr>
  </property>
  <property fmtid="{D5CDD505-2E9C-101B-9397-08002B2CF9AE}" pid="3" name="MSIP_Label_0e5510b0-e729-4ef0-a3dd-4ba0dfe56c99_SetDate">
    <vt:lpwstr>2024-09-17T15:31:05Z</vt:lpwstr>
  </property>
  <property fmtid="{D5CDD505-2E9C-101B-9397-08002B2CF9AE}" pid="4" name="MSIP_Label_0e5510b0-e729-4ef0-a3dd-4ba0dfe56c99_Method">
    <vt:lpwstr>Standard</vt:lpwstr>
  </property>
  <property fmtid="{D5CDD505-2E9C-101B-9397-08002B2CF9AE}" pid="5" name="MSIP_Label_0e5510b0-e729-4ef0-a3dd-4ba0dfe56c99_Name">
    <vt:lpwstr>Restricted Use</vt:lpwstr>
  </property>
  <property fmtid="{D5CDD505-2E9C-101B-9397-08002B2CF9AE}" pid="6" name="MSIP_Label_0e5510b0-e729-4ef0-a3dd-4ba0dfe56c99_SiteId">
    <vt:lpwstr>ac41c7d4-1f61-460d-b0f4-fc925a2b471c</vt:lpwstr>
  </property>
  <property fmtid="{D5CDD505-2E9C-101B-9397-08002B2CF9AE}" pid="7" name="MSIP_Label_0e5510b0-e729-4ef0-a3dd-4ba0dfe56c99_ActionId">
    <vt:lpwstr>0ce417ee-7cbd-4dd4-b6e6-b369d7906982</vt:lpwstr>
  </property>
  <property fmtid="{D5CDD505-2E9C-101B-9397-08002B2CF9AE}" pid="8" name="MSIP_Label_0e5510b0-e729-4ef0-a3dd-4ba0dfe56c99_ContentBits">
    <vt:lpwstr>2</vt:lpwstr>
  </property>
  <property fmtid="{D5CDD505-2E9C-101B-9397-08002B2CF9AE}" pid="9" name="ClassificationContentMarkingFooterLocations">
    <vt:lpwstr>Office Teması:8</vt:lpwstr>
  </property>
  <property fmtid="{D5CDD505-2E9C-101B-9397-08002B2CF9AE}" pid="10" name="ClassificationContentMarkingFooterText">
    <vt:lpwstr>Restricted Use - À usage restreint</vt:lpwstr>
  </property>
  <property fmtid="{D5CDD505-2E9C-101B-9397-08002B2CF9AE}" pid="11" name="ContentTypeId">
    <vt:lpwstr>0x0101008B4DD370EC31429186F3AD49F0D3098F004A77CEA22D3A40738DB9741B0FD4187A0081A297DA330C4955888849EBD611C22600B7695513B295F147A7F253C73CAD0451</vt:lpwstr>
  </property>
  <property fmtid="{D5CDD505-2E9C-101B-9397-08002B2CF9AE}" pid="12" name="OECDCountry">
    <vt:lpwstr/>
  </property>
  <property fmtid="{D5CDD505-2E9C-101B-9397-08002B2CF9AE}" pid="13" name="OECDTopic">
    <vt:lpwstr/>
  </property>
  <property fmtid="{D5CDD505-2E9C-101B-9397-08002B2CF9AE}" pid="14" name="OECDCommittee">
    <vt:lpwstr/>
  </property>
  <property fmtid="{D5CDD505-2E9C-101B-9397-08002B2CF9AE}" pid="15" name="OECDPWB">
    <vt:lpwstr>547;#2017-18|ffda23c2-cd1b-45cc-b3f4-67b12010cc58</vt:lpwstr>
  </property>
  <property fmtid="{D5CDD505-2E9C-101B-9397-08002B2CF9AE}" pid="16" name="OECDKeywords">
    <vt:lpwstr/>
  </property>
  <property fmtid="{D5CDD505-2E9C-101B-9397-08002B2CF9AE}" pid="17" name="OECDHorizontalProjects">
    <vt:lpwstr/>
  </property>
  <property fmtid="{D5CDD505-2E9C-101B-9397-08002B2CF9AE}" pid="18" name="OECDProjectOwnerStructure">
    <vt:lpwstr>133;#DAF/IPPFM|894dfadc-16c3-441c-840d-02ae3778bf04</vt:lpwstr>
  </property>
  <property fmtid="{D5CDD505-2E9C-101B-9397-08002B2CF9AE}" pid="19" name="_dlc_DocIdItemGuid">
    <vt:lpwstr>f7d352c3-cf13-435c-914e-d69ae4090c26</vt:lpwstr>
  </property>
</Properties>
</file>